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1"/>
  </p:notesMasterIdLst>
  <p:sldIdLst>
    <p:sldId id="284" r:id="rId2"/>
    <p:sldId id="271" r:id="rId3"/>
    <p:sldId id="285" r:id="rId4"/>
    <p:sldId id="287" r:id="rId5"/>
    <p:sldId id="289" r:id="rId6"/>
    <p:sldId id="288" r:id="rId7"/>
    <p:sldId id="290" r:id="rId8"/>
    <p:sldId id="291" r:id="rId9"/>
    <p:sldId id="292" r:id="rId10"/>
    <p:sldId id="296" r:id="rId11"/>
    <p:sldId id="295" r:id="rId12"/>
    <p:sldId id="294" r:id="rId13"/>
    <p:sldId id="297" r:id="rId14"/>
    <p:sldId id="298" r:id="rId15"/>
    <p:sldId id="299" r:id="rId16"/>
    <p:sldId id="300" r:id="rId17"/>
    <p:sldId id="293" r:id="rId18"/>
    <p:sldId id="301" r:id="rId19"/>
    <p:sldId id="30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F"/>
    <a:srgbClr val="EE7012"/>
    <a:srgbClr val="868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99D669-898C-4CAD-A3DE-EAFF4D9427B9}" type="doc">
      <dgm:prSet loTypeId="urn:microsoft.com/office/officeart/2011/layout/HexagonRadial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5AC0A4C-76D3-4DBE-A5AE-D366B5FAE320}">
      <dgm:prSet phldrT="[Text]" custT="1"/>
      <dgm:spPr/>
      <dgm:t>
        <a:bodyPr/>
        <a:lstStyle/>
        <a:p>
          <a:r>
            <a:rPr lang="el-GR" sz="1600" dirty="0" smtClean="0"/>
            <a:t>ΠΡΑΚΤΙΚΗ ΕΦΑΡΜΟΓΗ </a:t>
          </a:r>
          <a:endParaRPr lang="en-GB" sz="1600" dirty="0"/>
        </a:p>
      </dgm:t>
    </dgm:pt>
    <dgm:pt modelId="{B6C8EF89-39D3-4C34-8576-F4B65953206B}" type="parTrans" cxnId="{B6D30B2D-4CE8-4AA9-A0D1-9D420F7E0025}">
      <dgm:prSet/>
      <dgm:spPr/>
      <dgm:t>
        <a:bodyPr/>
        <a:lstStyle/>
        <a:p>
          <a:endParaRPr lang="en-GB"/>
        </a:p>
      </dgm:t>
    </dgm:pt>
    <dgm:pt modelId="{7049C9FE-7A89-4A25-9661-42054BE03755}" type="sibTrans" cxnId="{B6D30B2D-4CE8-4AA9-A0D1-9D420F7E0025}">
      <dgm:prSet/>
      <dgm:spPr/>
      <dgm:t>
        <a:bodyPr/>
        <a:lstStyle/>
        <a:p>
          <a:endParaRPr lang="en-GB"/>
        </a:p>
      </dgm:t>
    </dgm:pt>
    <dgm:pt modelId="{96561808-4DCB-417A-958E-DC5DEDF72CD6}">
      <dgm:prSet phldrT="[Text]" custT="1"/>
      <dgm:spPr/>
      <dgm:t>
        <a:bodyPr/>
        <a:lstStyle/>
        <a:p>
          <a:r>
            <a:rPr lang="el-GR" sz="900" smtClean="0"/>
            <a:t>ΕΓΚΑΙΡΟΣ ΚΑΙ ΕΞΙΣΟΡΡΠΗΜΕΝΟΣ </a:t>
          </a:r>
          <a:r>
            <a:rPr lang="el-GR" sz="900" dirty="0" smtClean="0"/>
            <a:t>ΠΡΟΓΡΑΜΜΑΤΙΣΜΟΣ </a:t>
          </a:r>
          <a:endParaRPr lang="en-GB" sz="900" dirty="0"/>
        </a:p>
      </dgm:t>
    </dgm:pt>
    <dgm:pt modelId="{64B35A1F-2691-4A74-A19E-6AED6D29F14C}" type="parTrans" cxnId="{F19FBB90-454F-4201-9915-16DA22F0576C}">
      <dgm:prSet/>
      <dgm:spPr/>
      <dgm:t>
        <a:bodyPr/>
        <a:lstStyle/>
        <a:p>
          <a:endParaRPr lang="en-GB"/>
        </a:p>
      </dgm:t>
    </dgm:pt>
    <dgm:pt modelId="{C4B4FD84-C17F-41E8-B60D-047CA2ED3CCC}" type="sibTrans" cxnId="{F19FBB90-454F-4201-9915-16DA22F0576C}">
      <dgm:prSet/>
      <dgm:spPr/>
      <dgm:t>
        <a:bodyPr/>
        <a:lstStyle/>
        <a:p>
          <a:endParaRPr lang="en-GB"/>
        </a:p>
      </dgm:t>
    </dgm:pt>
    <dgm:pt modelId="{DBB61D4F-BDAE-4C90-8B4E-4BAA1C332191}">
      <dgm:prSet phldrT="[Text]" custT="1"/>
      <dgm:spPr/>
      <dgm:t>
        <a:bodyPr/>
        <a:lstStyle/>
        <a:p>
          <a:r>
            <a:rPr lang="el-GR" sz="900" dirty="0" smtClean="0"/>
            <a:t>ΚΑΤΑΡΤΙΣΗ ΣΤΕΛΕΧΩΝ ΕΝΩΜΟΤΑΡΧΕΣ ΥΠΕΝΩΜΟΤΑΡΧΕΣ </a:t>
          </a:r>
          <a:endParaRPr lang="en-GB" sz="900" dirty="0"/>
        </a:p>
      </dgm:t>
    </dgm:pt>
    <dgm:pt modelId="{CAE2C711-8F18-4172-825F-C74DABB6D2BF}" type="parTrans" cxnId="{E4B0EF0F-5DBF-4A22-867E-2067EAE9BAEB}">
      <dgm:prSet/>
      <dgm:spPr/>
      <dgm:t>
        <a:bodyPr/>
        <a:lstStyle/>
        <a:p>
          <a:endParaRPr lang="en-GB"/>
        </a:p>
      </dgm:t>
    </dgm:pt>
    <dgm:pt modelId="{21650809-6319-44C1-A1F2-06E3404C2B3C}" type="sibTrans" cxnId="{E4B0EF0F-5DBF-4A22-867E-2067EAE9BAEB}">
      <dgm:prSet/>
      <dgm:spPr/>
      <dgm:t>
        <a:bodyPr/>
        <a:lstStyle/>
        <a:p>
          <a:endParaRPr lang="en-GB"/>
        </a:p>
      </dgm:t>
    </dgm:pt>
    <dgm:pt modelId="{A7F70D55-49D1-46AF-9C5D-3F048C934CFF}">
      <dgm:prSet phldrT="[Text]" custT="1"/>
      <dgm:spPr/>
      <dgm:t>
        <a:bodyPr/>
        <a:lstStyle/>
        <a:p>
          <a:r>
            <a:rPr lang="el-GR" sz="1100" dirty="0" smtClean="0"/>
            <a:t>ΕΜΦΑΣΗ ΣΤΙΣ ΕΝΩΜΟΤΙΑΚΕΣ ΔΡΑΣΕΙΣ (ΥΠΑΙΘΡΟΥ)</a:t>
          </a:r>
          <a:endParaRPr lang="en-GB" sz="1100" dirty="0"/>
        </a:p>
      </dgm:t>
    </dgm:pt>
    <dgm:pt modelId="{F8C71719-CCFF-4A45-B97E-D193CAEB2FCA}" type="parTrans" cxnId="{4908D44D-3D8B-4D7F-87F1-F9483F0F3764}">
      <dgm:prSet/>
      <dgm:spPr/>
      <dgm:t>
        <a:bodyPr/>
        <a:lstStyle/>
        <a:p>
          <a:endParaRPr lang="en-GB"/>
        </a:p>
      </dgm:t>
    </dgm:pt>
    <dgm:pt modelId="{C45D17B1-F1F0-4D2B-AA60-C91ADACE7FF1}" type="sibTrans" cxnId="{4908D44D-3D8B-4D7F-87F1-F9483F0F3764}">
      <dgm:prSet/>
      <dgm:spPr/>
      <dgm:t>
        <a:bodyPr/>
        <a:lstStyle/>
        <a:p>
          <a:endParaRPr lang="en-GB"/>
        </a:p>
      </dgm:t>
    </dgm:pt>
    <dgm:pt modelId="{E0972EF4-AD34-4AF3-8E7E-0D24CF8BCAA8}">
      <dgm:prSet phldrT="[Text]" custT="1"/>
      <dgm:spPr/>
      <dgm:t>
        <a:bodyPr/>
        <a:lstStyle/>
        <a:p>
          <a:r>
            <a:rPr lang="el-GR" sz="1100" dirty="0" smtClean="0"/>
            <a:t>ΤΑΚΤΙΚΗ ΚΑΙ ΣΩΣΤΗ ΛΕΙΤΟΥΡΓΙΑ ΤΟΥ ΣΥΜΒΟΥΛΙΟΥ ΤΙΜΗΣ </a:t>
          </a:r>
          <a:endParaRPr lang="en-GB" sz="1100" dirty="0"/>
        </a:p>
      </dgm:t>
    </dgm:pt>
    <dgm:pt modelId="{2DDE8E92-AF5B-4C5F-B5C0-4AD1A75EC869}" type="parTrans" cxnId="{3E92D060-E432-4779-B699-8E3CA95BC170}">
      <dgm:prSet/>
      <dgm:spPr/>
      <dgm:t>
        <a:bodyPr/>
        <a:lstStyle/>
        <a:p>
          <a:endParaRPr lang="en-GB"/>
        </a:p>
      </dgm:t>
    </dgm:pt>
    <dgm:pt modelId="{834C31FD-542E-4B22-97DC-842BECC38E29}" type="sibTrans" cxnId="{3E92D060-E432-4779-B699-8E3CA95BC170}">
      <dgm:prSet/>
      <dgm:spPr/>
      <dgm:t>
        <a:bodyPr/>
        <a:lstStyle/>
        <a:p>
          <a:endParaRPr lang="en-GB"/>
        </a:p>
      </dgm:t>
    </dgm:pt>
    <dgm:pt modelId="{5B288E67-9C96-4E71-8E45-F2EB5DAA7FE4}">
      <dgm:prSet phldrT="[Text]" custT="1"/>
      <dgm:spPr/>
      <dgm:t>
        <a:bodyPr/>
        <a:lstStyle/>
        <a:p>
          <a:r>
            <a:rPr lang="el-GR" sz="1200" dirty="0" smtClean="0"/>
            <a:t>ΔΙΑΚΡΙΤΚΙΗ ΕΠΟΠΤΕΙΑ ΚΑΙ ΚΑΘΟΔΗΓΗΣΗ</a:t>
          </a:r>
        </a:p>
        <a:p>
          <a:r>
            <a:rPr lang="el-GR" sz="1200" dirty="0" smtClean="0"/>
            <a:t>ΕΝΩΜΟΤΙΑΚΗ ΑΜΙΛΛΑ </a:t>
          </a:r>
          <a:endParaRPr lang="en-GB" sz="1200" dirty="0"/>
        </a:p>
      </dgm:t>
    </dgm:pt>
    <dgm:pt modelId="{AF910339-9669-4233-8A3B-F21F431F5AEA}" type="parTrans" cxnId="{F24BD2C2-8F4F-4160-A996-3B08A045E17B}">
      <dgm:prSet/>
      <dgm:spPr/>
      <dgm:t>
        <a:bodyPr/>
        <a:lstStyle/>
        <a:p>
          <a:endParaRPr lang="en-GB"/>
        </a:p>
      </dgm:t>
    </dgm:pt>
    <dgm:pt modelId="{C42DB409-D302-4C9B-B4AD-AAAEF1E4F9D5}" type="sibTrans" cxnId="{F24BD2C2-8F4F-4160-A996-3B08A045E17B}">
      <dgm:prSet/>
      <dgm:spPr/>
      <dgm:t>
        <a:bodyPr/>
        <a:lstStyle/>
        <a:p>
          <a:endParaRPr lang="en-GB"/>
        </a:p>
      </dgm:t>
    </dgm:pt>
    <dgm:pt modelId="{25D9BC31-6621-4B6E-9492-38F19A25E911}">
      <dgm:prSet phldrT="[Text]" custT="1"/>
      <dgm:spPr/>
      <dgm:t>
        <a:bodyPr/>
        <a:lstStyle/>
        <a:p>
          <a:r>
            <a:rPr lang="el-GR" sz="1000" dirty="0" smtClean="0"/>
            <a:t>ΣΥΝΕΧΗΣ ΑΞΙΟΛΟΓΗΣΗ ΤΟΥ </a:t>
          </a:r>
          <a:r>
            <a:rPr lang="el-GR" sz="1050" dirty="0" smtClean="0"/>
            <a:t>ΠΡΟΓΡΑΜΜΑΤΟΣ</a:t>
          </a:r>
          <a:r>
            <a:rPr lang="el-GR" sz="1000" dirty="0" smtClean="0"/>
            <a:t> ΜΕΣΑ ΣΤΟ ΣΥΜΒΟΥΛΙΟ ΕΝΩΜΟΤΙΑΣ </a:t>
          </a:r>
          <a:endParaRPr lang="en-GB" sz="1000" dirty="0"/>
        </a:p>
      </dgm:t>
    </dgm:pt>
    <dgm:pt modelId="{7EC246A9-3C3D-4729-B91A-94B83E50D665}" type="parTrans" cxnId="{18D4CA69-261D-45AB-A952-9AE62FB030A2}">
      <dgm:prSet/>
      <dgm:spPr/>
      <dgm:t>
        <a:bodyPr/>
        <a:lstStyle/>
        <a:p>
          <a:endParaRPr lang="en-GB"/>
        </a:p>
      </dgm:t>
    </dgm:pt>
    <dgm:pt modelId="{6A11F11F-0C5A-4197-9DA8-EA34C7115D77}" type="sibTrans" cxnId="{18D4CA69-261D-45AB-A952-9AE62FB030A2}">
      <dgm:prSet/>
      <dgm:spPr/>
      <dgm:t>
        <a:bodyPr/>
        <a:lstStyle/>
        <a:p>
          <a:endParaRPr lang="en-GB"/>
        </a:p>
      </dgm:t>
    </dgm:pt>
    <dgm:pt modelId="{7E3F98E0-69D7-4F05-938E-611B15D4A912}" type="pres">
      <dgm:prSet presAssocID="{2C99D669-898C-4CAD-A3DE-EAFF4D9427B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178DBED2-DBBB-4FAE-886D-17B36A181AFF}" type="pres">
      <dgm:prSet presAssocID="{A5AC0A4C-76D3-4DBE-A5AE-D366B5FAE320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GB"/>
        </a:p>
      </dgm:t>
    </dgm:pt>
    <dgm:pt modelId="{5627AB61-D465-4D03-8482-B3DAD25947D8}" type="pres">
      <dgm:prSet presAssocID="{96561808-4DCB-417A-958E-DC5DEDF72CD6}" presName="Accent1" presStyleCnt="0"/>
      <dgm:spPr/>
    </dgm:pt>
    <dgm:pt modelId="{EF453783-D61E-41E2-B7C0-C2E729B3426B}" type="pres">
      <dgm:prSet presAssocID="{96561808-4DCB-417A-958E-DC5DEDF72CD6}" presName="Accent" presStyleLbl="bgShp" presStyleIdx="0" presStyleCnt="6"/>
      <dgm:spPr/>
    </dgm:pt>
    <dgm:pt modelId="{3957E658-0B47-40F0-ADA7-A50BD718967B}" type="pres">
      <dgm:prSet presAssocID="{96561808-4DCB-417A-958E-DC5DEDF72CD6}" presName="Child1" presStyleLbl="node1" presStyleIdx="0" presStyleCnt="6" custLinFactNeighborX="12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F982DE-526C-47DF-A653-1882156A83F4}" type="pres">
      <dgm:prSet presAssocID="{DBB61D4F-BDAE-4C90-8B4E-4BAA1C332191}" presName="Accent2" presStyleCnt="0"/>
      <dgm:spPr/>
    </dgm:pt>
    <dgm:pt modelId="{500B016F-449D-41EE-87CE-081B78B20AC6}" type="pres">
      <dgm:prSet presAssocID="{DBB61D4F-BDAE-4C90-8B4E-4BAA1C332191}" presName="Accent" presStyleLbl="bgShp" presStyleIdx="1" presStyleCnt="6"/>
      <dgm:spPr/>
      <dgm:t>
        <a:bodyPr/>
        <a:lstStyle/>
        <a:p>
          <a:endParaRPr lang="en-GB"/>
        </a:p>
      </dgm:t>
    </dgm:pt>
    <dgm:pt modelId="{69F6AC71-F0C3-44CE-839A-78AE2C0CD748}" type="pres">
      <dgm:prSet presAssocID="{DBB61D4F-BDAE-4C90-8B4E-4BAA1C332191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70A11D-26C6-4E79-8AFD-1E99AAE7965D}" type="pres">
      <dgm:prSet presAssocID="{A7F70D55-49D1-46AF-9C5D-3F048C934CFF}" presName="Accent3" presStyleCnt="0"/>
      <dgm:spPr/>
    </dgm:pt>
    <dgm:pt modelId="{5DD84C4A-7729-4501-8828-74D7547CC14D}" type="pres">
      <dgm:prSet presAssocID="{A7F70D55-49D1-46AF-9C5D-3F048C934CFF}" presName="Accent" presStyleLbl="bgShp" presStyleIdx="2" presStyleCnt="6"/>
      <dgm:spPr/>
    </dgm:pt>
    <dgm:pt modelId="{AA80B9FF-387F-433D-95BB-7E82B815533B}" type="pres">
      <dgm:prSet presAssocID="{A7F70D55-49D1-46AF-9C5D-3F048C934CFF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CB7D06-646D-4683-B141-4950D0BDD148}" type="pres">
      <dgm:prSet presAssocID="{E0972EF4-AD34-4AF3-8E7E-0D24CF8BCAA8}" presName="Accent4" presStyleCnt="0"/>
      <dgm:spPr/>
    </dgm:pt>
    <dgm:pt modelId="{335A8EF8-9BAA-4E54-AD7C-72EA1134FAFB}" type="pres">
      <dgm:prSet presAssocID="{E0972EF4-AD34-4AF3-8E7E-0D24CF8BCAA8}" presName="Accent" presStyleLbl="bgShp" presStyleIdx="3" presStyleCnt="6"/>
      <dgm:spPr/>
    </dgm:pt>
    <dgm:pt modelId="{3E7E86DB-8994-48A2-BA27-FAB0774E92E8}" type="pres">
      <dgm:prSet presAssocID="{E0972EF4-AD34-4AF3-8E7E-0D24CF8BCAA8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970B85-D24E-4C96-9D48-AB2A5BB161E5}" type="pres">
      <dgm:prSet presAssocID="{5B288E67-9C96-4E71-8E45-F2EB5DAA7FE4}" presName="Accent5" presStyleCnt="0"/>
      <dgm:spPr/>
    </dgm:pt>
    <dgm:pt modelId="{156445D0-A08E-4F97-82C4-0588499A8C18}" type="pres">
      <dgm:prSet presAssocID="{5B288E67-9C96-4E71-8E45-F2EB5DAA7FE4}" presName="Accent" presStyleLbl="bgShp" presStyleIdx="4" presStyleCnt="6"/>
      <dgm:spPr/>
    </dgm:pt>
    <dgm:pt modelId="{7976C171-6DA7-4C8B-A43B-1AFAD16199D0}" type="pres">
      <dgm:prSet presAssocID="{5B288E67-9C96-4E71-8E45-F2EB5DAA7FE4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CDC087-C6E9-43AB-8374-B42F72C340A8}" type="pres">
      <dgm:prSet presAssocID="{25D9BC31-6621-4B6E-9492-38F19A25E911}" presName="Accent6" presStyleCnt="0"/>
      <dgm:spPr/>
    </dgm:pt>
    <dgm:pt modelId="{9EAE6730-81F1-4444-9BDE-BD172B75B698}" type="pres">
      <dgm:prSet presAssocID="{25D9BC31-6621-4B6E-9492-38F19A25E911}" presName="Accent" presStyleLbl="bgShp" presStyleIdx="5" presStyleCnt="6"/>
      <dgm:spPr/>
    </dgm:pt>
    <dgm:pt modelId="{14F9F8EE-F103-4C90-A8BE-DF6F76E42936}" type="pres">
      <dgm:prSet presAssocID="{25D9BC31-6621-4B6E-9492-38F19A25E911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E6E2E97-8351-418E-9726-7461C5629EEE}" type="presOf" srcId="{DBB61D4F-BDAE-4C90-8B4E-4BAA1C332191}" destId="{69F6AC71-F0C3-44CE-839A-78AE2C0CD748}" srcOrd="0" destOrd="0" presId="urn:microsoft.com/office/officeart/2011/layout/HexagonRadial"/>
    <dgm:cxn modelId="{3435FB3F-959A-4EC5-BA8B-018C18622E53}" type="presOf" srcId="{2C99D669-898C-4CAD-A3DE-EAFF4D9427B9}" destId="{7E3F98E0-69D7-4F05-938E-611B15D4A912}" srcOrd="0" destOrd="0" presId="urn:microsoft.com/office/officeart/2011/layout/HexagonRadial"/>
    <dgm:cxn modelId="{4908D44D-3D8B-4D7F-87F1-F9483F0F3764}" srcId="{A5AC0A4C-76D3-4DBE-A5AE-D366B5FAE320}" destId="{A7F70D55-49D1-46AF-9C5D-3F048C934CFF}" srcOrd="2" destOrd="0" parTransId="{F8C71719-CCFF-4A45-B97E-D193CAEB2FCA}" sibTransId="{C45D17B1-F1F0-4D2B-AA60-C91ADACE7FF1}"/>
    <dgm:cxn modelId="{E4B0EF0F-5DBF-4A22-867E-2067EAE9BAEB}" srcId="{A5AC0A4C-76D3-4DBE-A5AE-D366B5FAE320}" destId="{DBB61D4F-BDAE-4C90-8B4E-4BAA1C332191}" srcOrd="1" destOrd="0" parTransId="{CAE2C711-8F18-4172-825F-C74DABB6D2BF}" sibTransId="{21650809-6319-44C1-A1F2-06E3404C2B3C}"/>
    <dgm:cxn modelId="{B6D30B2D-4CE8-4AA9-A0D1-9D420F7E0025}" srcId="{2C99D669-898C-4CAD-A3DE-EAFF4D9427B9}" destId="{A5AC0A4C-76D3-4DBE-A5AE-D366B5FAE320}" srcOrd="0" destOrd="0" parTransId="{B6C8EF89-39D3-4C34-8576-F4B65953206B}" sibTransId="{7049C9FE-7A89-4A25-9661-42054BE03755}"/>
    <dgm:cxn modelId="{18D4CA69-261D-45AB-A952-9AE62FB030A2}" srcId="{A5AC0A4C-76D3-4DBE-A5AE-D366B5FAE320}" destId="{25D9BC31-6621-4B6E-9492-38F19A25E911}" srcOrd="5" destOrd="0" parTransId="{7EC246A9-3C3D-4729-B91A-94B83E50D665}" sibTransId="{6A11F11F-0C5A-4197-9DA8-EA34C7115D77}"/>
    <dgm:cxn modelId="{A0044806-52F7-4CE0-B0BA-EBC525CE6A19}" type="presOf" srcId="{96561808-4DCB-417A-958E-DC5DEDF72CD6}" destId="{3957E658-0B47-40F0-ADA7-A50BD718967B}" srcOrd="0" destOrd="0" presId="urn:microsoft.com/office/officeart/2011/layout/HexagonRadial"/>
    <dgm:cxn modelId="{E744CC18-4EC7-45D8-BBBE-873938D4F0BA}" type="presOf" srcId="{A7F70D55-49D1-46AF-9C5D-3F048C934CFF}" destId="{AA80B9FF-387F-433D-95BB-7E82B815533B}" srcOrd="0" destOrd="0" presId="urn:microsoft.com/office/officeart/2011/layout/HexagonRadial"/>
    <dgm:cxn modelId="{7CB41F8C-9537-471B-AB84-8561E6081007}" type="presOf" srcId="{E0972EF4-AD34-4AF3-8E7E-0D24CF8BCAA8}" destId="{3E7E86DB-8994-48A2-BA27-FAB0774E92E8}" srcOrd="0" destOrd="0" presId="urn:microsoft.com/office/officeart/2011/layout/HexagonRadial"/>
    <dgm:cxn modelId="{8F6B1304-BF64-4DBF-80B9-0A7463846029}" type="presOf" srcId="{25D9BC31-6621-4B6E-9492-38F19A25E911}" destId="{14F9F8EE-F103-4C90-A8BE-DF6F76E42936}" srcOrd="0" destOrd="0" presId="urn:microsoft.com/office/officeart/2011/layout/HexagonRadial"/>
    <dgm:cxn modelId="{F19FBB90-454F-4201-9915-16DA22F0576C}" srcId="{A5AC0A4C-76D3-4DBE-A5AE-D366B5FAE320}" destId="{96561808-4DCB-417A-958E-DC5DEDF72CD6}" srcOrd="0" destOrd="0" parTransId="{64B35A1F-2691-4A74-A19E-6AED6D29F14C}" sibTransId="{C4B4FD84-C17F-41E8-B60D-047CA2ED3CCC}"/>
    <dgm:cxn modelId="{3E92D060-E432-4779-B699-8E3CA95BC170}" srcId="{A5AC0A4C-76D3-4DBE-A5AE-D366B5FAE320}" destId="{E0972EF4-AD34-4AF3-8E7E-0D24CF8BCAA8}" srcOrd="3" destOrd="0" parTransId="{2DDE8E92-AF5B-4C5F-B5C0-4AD1A75EC869}" sibTransId="{834C31FD-542E-4B22-97DC-842BECC38E29}"/>
    <dgm:cxn modelId="{F24BD2C2-8F4F-4160-A996-3B08A045E17B}" srcId="{A5AC0A4C-76D3-4DBE-A5AE-D366B5FAE320}" destId="{5B288E67-9C96-4E71-8E45-F2EB5DAA7FE4}" srcOrd="4" destOrd="0" parTransId="{AF910339-9669-4233-8A3B-F21F431F5AEA}" sibTransId="{C42DB409-D302-4C9B-B4AD-AAAEF1E4F9D5}"/>
    <dgm:cxn modelId="{CEBC304F-0284-42EC-9488-399910B1DF54}" type="presOf" srcId="{A5AC0A4C-76D3-4DBE-A5AE-D366B5FAE320}" destId="{178DBED2-DBBB-4FAE-886D-17B36A181AFF}" srcOrd="0" destOrd="0" presId="urn:microsoft.com/office/officeart/2011/layout/HexagonRadial"/>
    <dgm:cxn modelId="{A5ADDB1F-9F0D-418A-AD24-93B3FF432DBD}" type="presOf" srcId="{5B288E67-9C96-4E71-8E45-F2EB5DAA7FE4}" destId="{7976C171-6DA7-4C8B-A43B-1AFAD16199D0}" srcOrd="0" destOrd="0" presId="urn:microsoft.com/office/officeart/2011/layout/HexagonRadial"/>
    <dgm:cxn modelId="{6FC7F3D6-A590-4718-9CB1-50DE1B53DACB}" type="presParOf" srcId="{7E3F98E0-69D7-4F05-938E-611B15D4A912}" destId="{178DBED2-DBBB-4FAE-886D-17B36A181AFF}" srcOrd="0" destOrd="0" presId="urn:microsoft.com/office/officeart/2011/layout/HexagonRadial"/>
    <dgm:cxn modelId="{9B526025-FA7D-4FD3-BD8C-88B63A9C2D98}" type="presParOf" srcId="{7E3F98E0-69D7-4F05-938E-611B15D4A912}" destId="{5627AB61-D465-4D03-8482-B3DAD25947D8}" srcOrd="1" destOrd="0" presId="urn:microsoft.com/office/officeart/2011/layout/HexagonRadial"/>
    <dgm:cxn modelId="{3BDB6237-FEDB-4FCA-AA8B-CE7D27088A99}" type="presParOf" srcId="{5627AB61-D465-4D03-8482-B3DAD25947D8}" destId="{EF453783-D61E-41E2-B7C0-C2E729B3426B}" srcOrd="0" destOrd="0" presId="urn:microsoft.com/office/officeart/2011/layout/HexagonRadial"/>
    <dgm:cxn modelId="{6C3DCC26-4273-4ED9-AAE9-B29C0F52EBD4}" type="presParOf" srcId="{7E3F98E0-69D7-4F05-938E-611B15D4A912}" destId="{3957E658-0B47-40F0-ADA7-A50BD718967B}" srcOrd="2" destOrd="0" presId="urn:microsoft.com/office/officeart/2011/layout/HexagonRadial"/>
    <dgm:cxn modelId="{69CBC006-AC47-42CA-B92C-3D0B9BA9A010}" type="presParOf" srcId="{7E3F98E0-69D7-4F05-938E-611B15D4A912}" destId="{DDF982DE-526C-47DF-A653-1882156A83F4}" srcOrd="3" destOrd="0" presId="urn:microsoft.com/office/officeart/2011/layout/HexagonRadial"/>
    <dgm:cxn modelId="{0E65904B-0641-4FDD-8EF3-FCFBCBD21158}" type="presParOf" srcId="{DDF982DE-526C-47DF-A653-1882156A83F4}" destId="{500B016F-449D-41EE-87CE-081B78B20AC6}" srcOrd="0" destOrd="0" presId="urn:microsoft.com/office/officeart/2011/layout/HexagonRadial"/>
    <dgm:cxn modelId="{9153F382-4D4C-4382-8942-310A0E00C66B}" type="presParOf" srcId="{7E3F98E0-69D7-4F05-938E-611B15D4A912}" destId="{69F6AC71-F0C3-44CE-839A-78AE2C0CD748}" srcOrd="4" destOrd="0" presId="urn:microsoft.com/office/officeart/2011/layout/HexagonRadial"/>
    <dgm:cxn modelId="{3639A1A5-432B-4B24-9946-6105EA88EB35}" type="presParOf" srcId="{7E3F98E0-69D7-4F05-938E-611B15D4A912}" destId="{6570A11D-26C6-4E79-8AFD-1E99AAE7965D}" srcOrd="5" destOrd="0" presId="urn:microsoft.com/office/officeart/2011/layout/HexagonRadial"/>
    <dgm:cxn modelId="{79471A4B-AF66-44F7-9162-600B33A9760C}" type="presParOf" srcId="{6570A11D-26C6-4E79-8AFD-1E99AAE7965D}" destId="{5DD84C4A-7729-4501-8828-74D7547CC14D}" srcOrd="0" destOrd="0" presId="urn:microsoft.com/office/officeart/2011/layout/HexagonRadial"/>
    <dgm:cxn modelId="{27589D3C-AC77-4D90-B45F-D4C0B06D33B8}" type="presParOf" srcId="{7E3F98E0-69D7-4F05-938E-611B15D4A912}" destId="{AA80B9FF-387F-433D-95BB-7E82B815533B}" srcOrd="6" destOrd="0" presId="urn:microsoft.com/office/officeart/2011/layout/HexagonRadial"/>
    <dgm:cxn modelId="{C1E04CE8-3E7A-40BC-A106-5415034F8862}" type="presParOf" srcId="{7E3F98E0-69D7-4F05-938E-611B15D4A912}" destId="{BECB7D06-646D-4683-B141-4950D0BDD148}" srcOrd="7" destOrd="0" presId="urn:microsoft.com/office/officeart/2011/layout/HexagonRadial"/>
    <dgm:cxn modelId="{985437B5-EBF7-4F18-AE9E-F073A9116F20}" type="presParOf" srcId="{BECB7D06-646D-4683-B141-4950D0BDD148}" destId="{335A8EF8-9BAA-4E54-AD7C-72EA1134FAFB}" srcOrd="0" destOrd="0" presId="urn:microsoft.com/office/officeart/2011/layout/HexagonRadial"/>
    <dgm:cxn modelId="{E5482E16-21F9-473E-BBDF-ACE361216D20}" type="presParOf" srcId="{7E3F98E0-69D7-4F05-938E-611B15D4A912}" destId="{3E7E86DB-8994-48A2-BA27-FAB0774E92E8}" srcOrd="8" destOrd="0" presId="urn:microsoft.com/office/officeart/2011/layout/HexagonRadial"/>
    <dgm:cxn modelId="{C242B1B7-5324-4D6F-80B4-38D187F9FE84}" type="presParOf" srcId="{7E3F98E0-69D7-4F05-938E-611B15D4A912}" destId="{E9970B85-D24E-4C96-9D48-AB2A5BB161E5}" srcOrd="9" destOrd="0" presId="urn:microsoft.com/office/officeart/2011/layout/HexagonRadial"/>
    <dgm:cxn modelId="{B70F1155-7310-4629-99D9-E496FC254570}" type="presParOf" srcId="{E9970B85-D24E-4C96-9D48-AB2A5BB161E5}" destId="{156445D0-A08E-4F97-82C4-0588499A8C18}" srcOrd="0" destOrd="0" presId="urn:microsoft.com/office/officeart/2011/layout/HexagonRadial"/>
    <dgm:cxn modelId="{043FDB02-9394-47D0-BBAE-8F14D4FC1411}" type="presParOf" srcId="{7E3F98E0-69D7-4F05-938E-611B15D4A912}" destId="{7976C171-6DA7-4C8B-A43B-1AFAD16199D0}" srcOrd="10" destOrd="0" presId="urn:microsoft.com/office/officeart/2011/layout/HexagonRadial"/>
    <dgm:cxn modelId="{ADAA1A8E-F045-427E-B0B5-87A1875296DC}" type="presParOf" srcId="{7E3F98E0-69D7-4F05-938E-611B15D4A912}" destId="{96CDC087-C6E9-43AB-8374-B42F72C340A8}" srcOrd="11" destOrd="0" presId="urn:microsoft.com/office/officeart/2011/layout/HexagonRadial"/>
    <dgm:cxn modelId="{81034BB1-D4D3-4ABB-B1F2-BC73B39DA4E7}" type="presParOf" srcId="{96CDC087-C6E9-43AB-8374-B42F72C340A8}" destId="{9EAE6730-81F1-4444-9BDE-BD172B75B698}" srcOrd="0" destOrd="0" presId="urn:microsoft.com/office/officeart/2011/layout/HexagonRadial"/>
    <dgm:cxn modelId="{708C4B65-12C9-4B8F-933E-9DD71B719419}" type="presParOf" srcId="{7E3F98E0-69D7-4F05-938E-611B15D4A912}" destId="{14F9F8EE-F103-4C90-A8BE-DF6F76E42936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B86D31-64A8-4E5B-8B08-B667B97640D0}" type="doc">
      <dgm:prSet loTypeId="urn:microsoft.com/office/officeart/2005/8/layout/cycle8" loCatId="cycle" qsTypeId="urn:microsoft.com/office/officeart/2005/8/quickstyle/3d3" qsCatId="3D" csTypeId="urn:microsoft.com/office/officeart/2005/8/colors/colorful2" csCatId="colorful" phldr="1"/>
      <dgm:spPr/>
    </dgm:pt>
    <dgm:pt modelId="{A37AB3DD-765D-49F8-885A-E69CD727B110}">
      <dgm:prSet phldrT="[Text]"/>
      <dgm:spPr/>
      <dgm:t>
        <a:bodyPr/>
        <a:lstStyle/>
        <a:p>
          <a:r>
            <a:rPr lang="el-GR" dirty="0" smtClean="0"/>
            <a:t>ΑΥΤΟΜΑΘΗΣΗ</a:t>
          </a:r>
          <a:endParaRPr lang="en-GB" dirty="0"/>
        </a:p>
      </dgm:t>
    </dgm:pt>
    <dgm:pt modelId="{A991FD65-FFEB-41A5-9474-92BBC8E0640F}" type="parTrans" cxnId="{DDF7D5A9-9E8F-4DA3-B3C5-9ABE9641ECBC}">
      <dgm:prSet/>
      <dgm:spPr/>
      <dgm:t>
        <a:bodyPr/>
        <a:lstStyle/>
        <a:p>
          <a:endParaRPr lang="en-GB"/>
        </a:p>
      </dgm:t>
    </dgm:pt>
    <dgm:pt modelId="{33A52E41-4B64-4115-A76C-605F526927D1}" type="sibTrans" cxnId="{DDF7D5A9-9E8F-4DA3-B3C5-9ABE9641ECBC}">
      <dgm:prSet/>
      <dgm:spPr/>
      <dgm:t>
        <a:bodyPr/>
        <a:lstStyle/>
        <a:p>
          <a:endParaRPr lang="en-GB"/>
        </a:p>
      </dgm:t>
    </dgm:pt>
    <dgm:pt modelId="{98DB24C6-D904-4656-9943-3819672D356B}">
      <dgm:prSet phldrT="[Text]"/>
      <dgm:spPr/>
      <dgm:t>
        <a:bodyPr/>
        <a:lstStyle/>
        <a:p>
          <a:r>
            <a:rPr lang="el-GR" dirty="0" smtClean="0"/>
            <a:t>ΔΟΚΙΜΑΣΙΑ </a:t>
          </a:r>
          <a:endParaRPr lang="en-GB" dirty="0"/>
        </a:p>
      </dgm:t>
    </dgm:pt>
    <dgm:pt modelId="{26330715-5101-4CB2-8C36-1428CE1F248E}" type="parTrans" cxnId="{63535522-2C58-4DFD-B749-E04470F80B96}">
      <dgm:prSet/>
      <dgm:spPr/>
      <dgm:t>
        <a:bodyPr/>
        <a:lstStyle/>
        <a:p>
          <a:endParaRPr lang="en-GB"/>
        </a:p>
      </dgm:t>
    </dgm:pt>
    <dgm:pt modelId="{D1D78CB7-ED2D-4C66-B707-5B0A3A6E34AC}" type="sibTrans" cxnId="{63535522-2C58-4DFD-B749-E04470F80B96}">
      <dgm:prSet/>
      <dgm:spPr/>
      <dgm:t>
        <a:bodyPr/>
        <a:lstStyle/>
        <a:p>
          <a:endParaRPr lang="en-GB"/>
        </a:p>
      </dgm:t>
    </dgm:pt>
    <dgm:pt modelId="{F2B1E7B5-A8C5-4211-B11A-5C7744FD709C}">
      <dgm:prSet phldrT="[Text]"/>
      <dgm:spPr/>
      <dgm:t>
        <a:bodyPr/>
        <a:lstStyle/>
        <a:p>
          <a:r>
            <a:rPr lang="el-GR" dirty="0" smtClean="0"/>
            <a:t>ΕΝΩΜΟΤΙΑΚΗ ΣΥΝΕΡΓΙΑ</a:t>
          </a:r>
          <a:endParaRPr lang="en-GB" dirty="0"/>
        </a:p>
      </dgm:t>
    </dgm:pt>
    <dgm:pt modelId="{CB36EE5C-A8F5-4C13-8B8D-19F1E56C6B9E}" type="parTrans" cxnId="{DA8DEC71-EF8D-4D9F-8169-B37A75E924C6}">
      <dgm:prSet/>
      <dgm:spPr/>
      <dgm:t>
        <a:bodyPr/>
        <a:lstStyle/>
        <a:p>
          <a:endParaRPr lang="en-GB"/>
        </a:p>
      </dgm:t>
    </dgm:pt>
    <dgm:pt modelId="{1C57AD05-56F4-4777-91C6-73CA251436B3}" type="sibTrans" cxnId="{DA8DEC71-EF8D-4D9F-8169-B37A75E924C6}">
      <dgm:prSet/>
      <dgm:spPr/>
      <dgm:t>
        <a:bodyPr/>
        <a:lstStyle/>
        <a:p>
          <a:endParaRPr lang="en-GB"/>
        </a:p>
      </dgm:t>
    </dgm:pt>
    <dgm:pt modelId="{583EE06A-B581-4B3D-968F-6B3B6F8B3B8E}">
      <dgm:prSet phldrT="[Text]"/>
      <dgm:spPr/>
      <dgm:t>
        <a:bodyPr/>
        <a:lstStyle/>
        <a:p>
          <a:r>
            <a:rPr lang="el-GR" dirty="0" smtClean="0"/>
            <a:t>ΔΙΑΚΡΙΤΙΚΗ ΕΠΟΠΤΕΙΑ </a:t>
          </a:r>
          <a:endParaRPr lang="en-GB" dirty="0"/>
        </a:p>
      </dgm:t>
    </dgm:pt>
    <dgm:pt modelId="{AA860E95-4DA3-4677-8971-F34931D4659D}" type="parTrans" cxnId="{FA576DE1-C4BA-4CA1-80D8-2FB6E29EEC06}">
      <dgm:prSet/>
      <dgm:spPr/>
      <dgm:t>
        <a:bodyPr/>
        <a:lstStyle/>
        <a:p>
          <a:endParaRPr lang="en-GB"/>
        </a:p>
      </dgm:t>
    </dgm:pt>
    <dgm:pt modelId="{620F166B-AEA7-44C3-AE15-0E79280D1570}" type="sibTrans" cxnId="{FA576DE1-C4BA-4CA1-80D8-2FB6E29EEC06}">
      <dgm:prSet/>
      <dgm:spPr/>
      <dgm:t>
        <a:bodyPr/>
        <a:lstStyle/>
        <a:p>
          <a:endParaRPr lang="en-GB"/>
        </a:p>
      </dgm:t>
    </dgm:pt>
    <dgm:pt modelId="{8CCBF8B5-F521-492D-9A55-88BB355B6385}" type="pres">
      <dgm:prSet presAssocID="{F1B86D31-64A8-4E5B-8B08-B667B97640D0}" presName="compositeShape" presStyleCnt="0">
        <dgm:presLayoutVars>
          <dgm:chMax val="7"/>
          <dgm:dir/>
          <dgm:resizeHandles val="exact"/>
        </dgm:presLayoutVars>
      </dgm:prSet>
      <dgm:spPr/>
    </dgm:pt>
    <dgm:pt modelId="{0EF2FD6C-E5C5-4DF7-9AEB-4542A42424D0}" type="pres">
      <dgm:prSet presAssocID="{F1B86D31-64A8-4E5B-8B08-B667B97640D0}" presName="wedge1" presStyleLbl="node1" presStyleIdx="0" presStyleCnt="4"/>
      <dgm:spPr/>
      <dgm:t>
        <a:bodyPr/>
        <a:lstStyle/>
        <a:p>
          <a:endParaRPr lang="en-GB"/>
        </a:p>
      </dgm:t>
    </dgm:pt>
    <dgm:pt modelId="{2D66B03C-F9AA-433B-8186-B2010F053697}" type="pres">
      <dgm:prSet presAssocID="{F1B86D31-64A8-4E5B-8B08-B667B97640D0}" presName="dummy1a" presStyleCnt="0"/>
      <dgm:spPr/>
    </dgm:pt>
    <dgm:pt modelId="{61DD2C0B-741D-4846-ACD4-380FEBCCEC8D}" type="pres">
      <dgm:prSet presAssocID="{F1B86D31-64A8-4E5B-8B08-B667B97640D0}" presName="dummy1b" presStyleCnt="0"/>
      <dgm:spPr/>
    </dgm:pt>
    <dgm:pt modelId="{339E4B73-3992-44C1-B07A-4963E26022CF}" type="pres">
      <dgm:prSet presAssocID="{F1B86D31-64A8-4E5B-8B08-B667B97640D0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DC826C-18E7-44BA-943B-5B16A2A587CC}" type="pres">
      <dgm:prSet presAssocID="{F1B86D31-64A8-4E5B-8B08-B667B97640D0}" presName="wedge2" presStyleLbl="node1" presStyleIdx="1" presStyleCnt="4"/>
      <dgm:spPr/>
      <dgm:t>
        <a:bodyPr/>
        <a:lstStyle/>
        <a:p>
          <a:endParaRPr lang="en-GB"/>
        </a:p>
      </dgm:t>
    </dgm:pt>
    <dgm:pt modelId="{776F9AAE-BBA0-477A-8826-CF9FEE1FB9C8}" type="pres">
      <dgm:prSet presAssocID="{F1B86D31-64A8-4E5B-8B08-B667B97640D0}" presName="dummy2a" presStyleCnt="0"/>
      <dgm:spPr/>
    </dgm:pt>
    <dgm:pt modelId="{BC206DC2-7983-4E52-BB97-E17D09AAAC31}" type="pres">
      <dgm:prSet presAssocID="{F1B86D31-64A8-4E5B-8B08-B667B97640D0}" presName="dummy2b" presStyleCnt="0"/>
      <dgm:spPr/>
    </dgm:pt>
    <dgm:pt modelId="{A615AEC4-65E5-4E1F-AC6C-6DA978CBE7AC}" type="pres">
      <dgm:prSet presAssocID="{F1B86D31-64A8-4E5B-8B08-B667B97640D0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21A77A-7AF9-4877-9CD8-5BD8DDF8D440}" type="pres">
      <dgm:prSet presAssocID="{F1B86D31-64A8-4E5B-8B08-B667B97640D0}" presName="wedge3" presStyleLbl="node1" presStyleIdx="2" presStyleCnt="4"/>
      <dgm:spPr/>
      <dgm:t>
        <a:bodyPr/>
        <a:lstStyle/>
        <a:p>
          <a:endParaRPr lang="en-GB"/>
        </a:p>
      </dgm:t>
    </dgm:pt>
    <dgm:pt modelId="{7B08E490-B8BB-488D-AF66-EF90E6AC3BA7}" type="pres">
      <dgm:prSet presAssocID="{F1B86D31-64A8-4E5B-8B08-B667B97640D0}" presName="dummy3a" presStyleCnt="0"/>
      <dgm:spPr/>
    </dgm:pt>
    <dgm:pt modelId="{D6C0E23B-C149-45C2-8519-A054C5E92B22}" type="pres">
      <dgm:prSet presAssocID="{F1B86D31-64A8-4E5B-8B08-B667B97640D0}" presName="dummy3b" presStyleCnt="0"/>
      <dgm:spPr/>
    </dgm:pt>
    <dgm:pt modelId="{633D91C3-A84E-4D7C-A184-903745ADE529}" type="pres">
      <dgm:prSet presAssocID="{F1B86D31-64A8-4E5B-8B08-B667B97640D0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37DDCE-0865-47EB-8A0C-966C861E11AB}" type="pres">
      <dgm:prSet presAssocID="{F1B86D31-64A8-4E5B-8B08-B667B97640D0}" presName="wedge4" presStyleLbl="node1" presStyleIdx="3" presStyleCnt="4"/>
      <dgm:spPr/>
      <dgm:t>
        <a:bodyPr/>
        <a:lstStyle/>
        <a:p>
          <a:endParaRPr lang="en-GB"/>
        </a:p>
      </dgm:t>
    </dgm:pt>
    <dgm:pt modelId="{76B011AA-DD5C-4CDC-8477-F66874674188}" type="pres">
      <dgm:prSet presAssocID="{F1B86D31-64A8-4E5B-8B08-B667B97640D0}" presName="dummy4a" presStyleCnt="0"/>
      <dgm:spPr/>
    </dgm:pt>
    <dgm:pt modelId="{27CB84D9-9BCD-4F79-9738-A21D261699D2}" type="pres">
      <dgm:prSet presAssocID="{F1B86D31-64A8-4E5B-8B08-B667B97640D0}" presName="dummy4b" presStyleCnt="0"/>
      <dgm:spPr/>
    </dgm:pt>
    <dgm:pt modelId="{AB4CEC8E-A050-446D-B749-50137364BF41}" type="pres">
      <dgm:prSet presAssocID="{F1B86D31-64A8-4E5B-8B08-B667B97640D0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F230ED-E0B1-447C-89CC-1CDE0BACFEFE}" type="pres">
      <dgm:prSet presAssocID="{33A52E41-4B64-4115-A76C-605F526927D1}" presName="arrowWedge1" presStyleLbl="fgSibTrans2D1" presStyleIdx="0" presStyleCnt="4"/>
      <dgm:spPr/>
    </dgm:pt>
    <dgm:pt modelId="{F644287D-76D5-47BD-BBC0-BDD4A0B01DB8}" type="pres">
      <dgm:prSet presAssocID="{1C57AD05-56F4-4777-91C6-73CA251436B3}" presName="arrowWedge2" presStyleLbl="fgSibTrans2D1" presStyleIdx="1" presStyleCnt="4"/>
      <dgm:spPr/>
    </dgm:pt>
    <dgm:pt modelId="{1377C339-E36F-47E0-A331-2A555BF3A652}" type="pres">
      <dgm:prSet presAssocID="{620F166B-AEA7-44C3-AE15-0E79280D1570}" presName="arrowWedge3" presStyleLbl="fgSibTrans2D1" presStyleIdx="2" presStyleCnt="4"/>
      <dgm:spPr/>
    </dgm:pt>
    <dgm:pt modelId="{583CE9B7-6C65-44D2-B683-36E66A21A4DF}" type="pres">
      <dgm:prSet presAssocID="{D1D78CB7-ED2D-4C66-B707-5B0A3A6E34AC}" presName="arrowWedge4" presStyleLbl="fgSibTrans2D1" presStyleIdx="3" presStyleCnt="4"/>
      <dgm:spPr/>
    </dgm:pt>
  </dgm:ptLst>
  <dgm:cxnLst>
    <dgm:cxn modelId="{1C108326-6463-45EC-ADC5-89D2857A9D97}" type="presOf" srcId="{F2B1E7B5-A8C5-4211-B11A-5C7744FD709C}" destId="{A615AEC4-65E5-4E1F-AC6C-6DA978CBE7AC}" srcOrd="1" destOrd="0" presId="urn:microsoft.com/office/officeart/2005/8/layout/cycle8"/>
    <dgm:cxn modelId="{63535522-2C58-4DFD-B749-E04470F80B96}" srcId="{F1B86D31-64A8-4E5B-8B08-B667B97640D0}" destId="{98DB24C6-D904-4656-9943-3819672D356B}" srcOrd="3" destOrd="0" parTransId="{26330715-5101-4CB2-8C36-1428CE1F248E}" sibTransId="{D1D78CB7-ED2D-4C66-B707-5B0A3A6E34AC}"/>
    <dgm:cxn modelId="{DA8DEC71-EF8D-4D9F-8169-B37A75E924C6}" srcId="{F1B86D31-64A8-4E5B-8B08-B667B97640D0}" destId="{F2B1E7B5-A8C5-4211-B11A-5C7744FD709C}" srcOrd="1" destOrd="0" parTransId="{CB36EE5C-A8F5-4C13-8B8D-19F1E56C6B9E}" sibTransId="{1C57AD05-56F4-4777-91C6-73CA251436B3}"/>
    <dgm:cxn modelId="{7B63888B-F8A9-4A6D-93B6-4BA3DACDB821}" type="presOf" srcId="{583EE06A-B581-4B3D-968F-6B3B6F8B3B8E}" destId="{2221A77A-7AF9-4877-9CD8-5BD8DDF8D440}" srcOrd="0" destOrd="0" presId="urn:microsoft.com/office/officeart/2005/8/layout/cycle8"/>
    <dgm:cxn modelId="{20C30E4B-81D5-4882-9E3D-DA279B37D48C}" type="presOf" srcId="{F2B1E7B5-A8C5-4211-B11A-5C7744FD709C}" destId="{AFDC826C-18E7-44BA-943B-5B16A2A587CC}" srcOrd="0" destOrd="0" presId="urn:microsoft.com/office/officeart/2005/8/layout/cycle8"/>
    <dgm:cxn modelId="{159E74D7-ACA0-4537-B7F7-C1323907D999}" type="presOf" srcId="{583EE06A-B581-4B3D-968F-6B3B6F8B3B8E}" destId="{633D91C3-A84E-4D7C-A184-903745ADE529}" srcOrd="1" destOrd="0" presId="urn:microsoft.com/office/officeart/2005/8/layout/cycle8"/>
    <dgm:cxn modelId="{A991A967-8EB1-4EE7-B5AE-DAAC42F17F9D}" type="presOf" srcId="{F1B86D31-64A8-4E5B-8B08-B667B97640D0}" destId="{8CCBF8B5-F521-492D-9A55-88BB355B6385}" srcOrd="0" destOrd="0" presId="urn:microsoft.com/office/officeart/2005/8/layout/cycle8"/>
    <dgm:cxn modelId="{D944B27F-A30F-4701-8A02-6EF05757E1E2}" type="presOf" srcId="{98DB24C6-D904-4656-9943-3819672D356B}" destId="{9537DDCE-0865-47EB-8A0C-966C861E11AB}" srcOrd="0" destOrd="0" presId="urn:microsoft.com/office/officeart/2005/8/layout/cycle8"/>
    <dgm:cxn modelId="{FA576DE1-C4BA-4CA1-80D8-2FB6E29EEC06}" srcId="{F1B86D31-64A8-4E5B-8B08-B667B97640D0}" destId="{583EE06A-B581-4B3D-968F-6B3B6F8B3B8E}" srcOrd="2" destOrd="0" parTransId="{AA860E95-4DA3-4677-8971-F34931D4659D}" sibTransId="{620F166B-AEA7-44C3-AE15-0E79280D1570}"/>
    <dgm:cxn modelId="{D274FBA4-077D-4D8B-BA9B-B248CFFEC298}" type="presOf" srcId="{98DB24C6-D904-4656-9943-3819672D356B}" destId="{AB4CEC8E-A050-446D-B749-50137364BF41}" srcOrd="1" destOrd="0" presId="urn:microsoft.com/office/officeart/2005/8/layout/cycle8"/>
    <dgm:cxn modelId="{39659658-CF02-4328-B4D1-D058470AD3C3}" type="presOf" srcId="{A37AB3DD-765D-49F8-885A-E69CD727B110}" destId="{339E4B73-3992-44C1-B07A-4963E26022CF}" srcOrd="1" destOrd="0" presId="urn:microsoft.com/office/officeart/2005/8/layout/cycle8"/>
    <dgm:cxn modelId="{DDF7D5A9-9E8F-4DA3-B3C5-9ABE9641ECBC}" srcId="{F1B86D31-64A8-4E5B-8B08-B667B97640D0}" destId="{A37AB3DD-765D-49F8-885A-E69CD727B110}" srcOrd="0" destOrd="0" parTransId="{A991FD65-FFEB-41A5-9474-92BBC8E0640F}" sibTransId="{33A52E41-4B64-4115-A76C-605F526927D1}"/>
    <dgm:cxn modelId="{67D006AF-706A-4FDB-BE29-72150D1AC566}" type="presOf" srcId="{A37AB3DD-765D-49F8-885A-E69CD727B110}" destId="{0EF2FD6C-E5C5-4DF7-9AEB-4542A42424D0}" srcOrd="0" destOrd="0" presId="urn:microsoft.com/office/officeart/2005/8/layout/cycle8"/>
    <dgm:cxn modelId="{A68514C6-CA9C-4DCA-813B-EC3F3C00B9F4}" type="presParOf" srcId="{8CCBF8B5-F521-492D-9A55-88BB355B6385}" destId="{0EF2FD6C-E5C5-4DF7-9AEB-4542A42424D0}" srcOrd="0" destOrd="0" presId="urn:microsoft.com/office/officeart/2005/8/layout/cycle8"/>
    <dgm:cxn modelId="{1AA40BCC-8A16-4978-B8F0-762F51290023}" type="presParOf" srcId="{8CCBF8B5-F521-492D-9A55-88BB355B6385}" destId="{2D66B03C-F9AA-433B-8186-B2010F053697}" srcOrd="1" destOrd="0" presId="urn:microsoft.com/office/officeart/2005/8/layout/cycle8"/>
    <dgm:cxn modelId="{CAB11878-922F-4A3E-A337-5CDF199AA990}" type="presParOf" srcId="{8CCBF8B5-F521-492D-9A55-88BB355B6385}" destId="{61DD2C0B-741D-4846-ACD4-380FEBCCEC8D}" srcOrd="2" destOrd="0" presId="urn:microsoft.com/office/officeart/2005/8/layout/cycle8"/>
    <dgm:cxn modelId="{AF92820D-1039-41BB-BFD9-5E31512F7179}" type="presParOf" srcId="{8CCBF8B5-F521-492D-9A55-88BB355B6385}" destId="{339E4B73-3992-44C1-B07A-4963E26022CF}" srcOrd="3" destOrd="0" presId="urn:microsoft.com/office/officeart/2005/8/layout/cycle8"/>
    <dgm:cxn modelId="{65773DAB-A5F5-4D67-AF97-88B2640B4BFF}" type="presParOf" srcId="{8CCBF8B5-F521-492D-9A55-88BB355B6385}" destId="{AFDC826C-18E7-44BA-943B-5B16A2A587CC}" srcOrd="4" destOrd="0" presId="urn:microsoft.com/office/officeart/2005/8/layout/cycle8"/>
    <dgm:cxn modelId="{E63FF17D-CA39-416A-90C5-ACC603D1B8EF}" type="presParOf" srcId="{8CCBF8B5-F521-492D-9A55-88BB355B6385}" destId="{776F9AAE-BBA0-477A-8826-CF9FEE1FB9C8}" srcOrd="5" destOrd="0" presId="urn:microsoft.com/office/officeart/2005/8/layout/cycle8"/>
    <dgm:cxn modelId="{37184C04-8A03-4131-BF01-86650E87F104}" type="presParOf" srcId="{8CCBF8B5-F521-492D-9A55-88BB355B6385}" destId="{BC206DC2-7983-4E52-BB97-E17D09AAAC31}" srcOrd="6" destOrd="0" presId="urn:microsoft.com/office/officeart/2005/8/layout/cycle8"/>
    <dgm:cxn modelId="{0234B7E5-4C5D-4783-9D64-CB1D2C808765}" type="presParOf" srcId="{8CCBF8B5-F521-492D-9A55-88BB355B6385}" destId="{A615AEC4-65E5-4E1F-AC6C-6DA978CBE7AC}" srcOrd="7" destOrd="0" presId="urn:microsoft.com/office/officeart/2005/8/layout/cycle8"/>
    <dgm:cxn modelId="{4847F6A0-23C0-4D49-92A2-70370AD5F5DE}" type="presParOf" srcId="{8CCBF8B5-F521-492D-9A55-88BB355B6385}" destId="{2221A77A-7AF9-4877-9CD8-5BD8DDF8D440}" srcOrd="8" destOrd="0" presId="urn:microsoft.com/office/officeart/2005/8/layout/cycle8"/>
    <dgm:cxn modelId="{0E1B8162-4297-4065-9019-5DD1FDB2F647}" type="presParOf" srcId="{8CCBF8B5-F521-492D-9A55-88BB355B6385}" destId="{7B08E490-B8BB-488D-AF66-EF90E6AC3BA7}" srcOrd="9" destOrd="0" presId="urn:microsoft.com/office/officeart/2005/8/layout/cycle8"/>
    <dgm:cxn modelId="{87A4FCD2-8273-49E6-BAE6-C7E983A62498}" type="presParOf" srcId="{8CCBF8B5-F521-492D-9A55-88BB355B6385}" destId="{D6C0E23B-C149-45C2-8519-A054C5E92B22}" srcOrd="10" destOrd="0" presId="urn:microsoft.com/office/officeart/2005/8/layout/cycle8"/>
    <dgm:cxn modelId="{7509D5F2-6528-4585-AE32-25739ECD549F}" type="presParOf" srcId="{8CCBF8B5-F521-492D-9A55-88BB355B6385}" destId="{633D91C3-A84E-4D7C-A184-903745ADE529}" srcOrd="11" destOrd="0" presId="urn:microsoft.com/office/officeart/2005/8/layout/cycle8"/>
    <dgm:cxn modelId="{BB7E8DCC-7E10-419C-B53F-248D5B97B919}" type="presParOf" srcId="{8CCBF8B5-F521-492D-9A55-88BB355B6385}" destId="{9537DDCE-0865-47EB-8A0C-966C861E11AB}" srcOrd="12" destOrd="0" presId="urn:microsoft.com/office/officeart/2005/8/layout/cycle8"/>
    <dgm:cxn modelId="{93FD36BD-B583-4DB4-9DE7-5B6AAA0DA6C5}" type="presParOf" srcId="{8CCBF8B5-F521-492D-9A55-88BB355B6385}" destId="{76B011AA-DD5C-4CDC-8477-F66874674188}" srcOrd="13" destOrd="0" presId="urn:microsoft.com/office/officeart/2005/8/layout/cycle8"/>
    <dgm:cxn modelId="{EF3F161B-0002-441B-8A06-0C0AC397509C}" type="presParOf" srcId="{8CCBF8B5-F521-492D-9A55-88BB355B6385}" destId="{27CB84D9-9BCD-4F79-9738-A21D261699D2}" srcOrd="14" destOrd="0" presId="urn:microsoft.com/office/officeart/2005/8/layout/cycle8"/>
    <dgm:cxn modelId="{50ACC0B0-B51C-4260-817C-513F915E2007}" type="presParOf" srcId="{8CCBF8B5-F521-492D-9A55-88BB355B6385}" destId="{AB4CEC8E-A050-446D-B749-50137364BF41}" srcOrd="15" destOrd="0" presId="urn:microsoft.com/office/officeart/2005/8/layout/cycle8"/>
    <dgm:cxn modelId="{6B5977F1-3232-49B8-AFC2-AC0E92A1C647}" type="presParOf" srcId="{8CCBF8B5-F521-492D-9A55-88BB355B6385}" destId="{08F230ED-E0B1-447C-89CC-1CDE0BACFEFE}" srcOrd="16" destOrd="0" presId="urn:microsoft.com/office/officeart/2005/8/layout/cycle8"/>
    <dgm:cxn modelId="{19DF8F92-4E3F-4137-9BAA-C50B7F0D38C6}" type="presParOf" srcId="{8CCBF8B5-F521-492D-9A55-88BB355B6385}" destId="{F644287D-76D5-47BD-BBC0-BDD4A0B01DB8}" srcOrd="17" destOrd="0" presId="urn:microsoft.com/office/officeart/2005/8/layout/cycle8"/>
    <dgm:cxn modelId="{C05342B5-0D83-461D-956A-B0C9097809D0}" type="presParOf" srcId="{8CCBF8B5-F521-492D-9A55-88BB355B6385}" destId="{1377C339-E36F-47E0-A331-2A555BF3A652}" srcOrd="18" destOrd="0" presId="urn:microsoft.com/office/officeart/2005/8/layout/cycle8"/>
    <dgm:cxn modelId="{F0FC7165-D371-4EB8-B161-001D8BA18BC7}" type="presParOf" srcId="{8CCBF8B5-F521-492D-9A55-88BB355B6385}" destId="{583CE9B7-6C65-44D2-B683-36E66A21A4D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8DBED2-DBBB-4FAE-886D-17B36A181AFF}">
      <dsp:nvSpPr>
        <dsp:cNvPr id="0" name=""/>
        <dsp:cNvSpPr/>
      </dsp:nvSpPr>
      <dsp:spPr>
        <a:xfrm>
          <a:off x="2684879" y="1496884"/>
          <a:ext cx="1902605" cy="164583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ΠΡΑΚΤΙΚΗ ΕΦΑΡΜΟΓΗ </a:t>
          </a:r>
          <a:endParaRPr lang="en-GB" sz="1600" kern="1200" dirty="0"/>
        </a:p>
      </dsp:txBody>
      <dsp:txXfrm>
        <a:off x="3000167" y="1769621"/>
        <a:ext cx="1272029" cy="1100356"/>
      </dsp:txXfrm>
    </dsp:sp>
    <dsp:sp modelId="{500B016F-449D-41EE-87CE-081B78B20AC6}">
      <dsp:nvSpPr>
        <dsp:cNvPr id="0" name=""/>
        <dsp:cNvSpPr/>
      </dsp:nvSpPr>
      <dsp:spPr>
        <a:xfrm>
          <a:off x="3876276" y="709465"/>
          <a:ext cx="717847" cy="618520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tint val="4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57E658-0B47-40F0-ADA7-A50BD718967B}">
      <dsp:nvSpPr>
        <dsp:cNvPr id="0" name=""/>
        <dsp:cNvSpPr/>
      </dsp:nvSpPr>
      <dsp:spPr>
        <a:xfrm>
          <a:off x="2880313" y="0"/>
          <a:ext cx="1559171" cy="134886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smtClean="0"/>
            <a:t>ΕΓΚΑΙΡΟΣ ΚΑΙ ΕΞΙΣΟΡΡΠΗΜΕΝΟΣ </a:t>
          </a:r>
          <a:r>
            <a:rPr lang="el-GR" sz="900" kern="1200" dirty="0" smtClean="0"/>
            <a:t>ΠΡΟΓΡΑΜΜΑΤΙΣΜΟΣ </a:t>
          </a:r>
          <a:endParaRPr lang="en-GB" sz="900" kern="1200" dirty="0"/>
        </a:p>
      </dsp:txBody>
      <dsp:txXfrm>
        <a:off x="3138701" y="223536"/>
        <a:ext cx="1042395" cy="901794"/>
      </dsp:txXfrm>
    </dsp:sp>
    <dsp:sp modelId="{5DD84C4A-7729-4501-8828-74D7547CC14D}">
      <dsp:nvSpPr>
        <dsp:cNvPr id="0" name=""/>
        <dsp:cNvSpPr/>
      </dsp:nvSpPr>
      <dsp:spPr>
        <a:xfrm>
          <a:off x="4714060" y="1865769"/>
          <a:ext cx="717847" cy="618520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tint val="4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F6AC71-F0C3-44CE-839A-78AE2C0CD748}">
      <dsp:nvSpPr>
        <dsp:cNvPr id="0" name=""/>
        <dsp:cNvSpPr/>
      </dsp:nvSpPr>
      <dsp:spPr>
        <a:xfrm>
          <a:off x="4290078" y="829643"/>
          <a:ext cx="1559171" cy="134886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900" kern="1200" dirty="0" smtClean="0"/>
            <a:t>ΚΑΤΑΡΤΙΣΗ ΣΤΕΛΕΧΩΝ ΕΝΩΜΟΤΑΡΧΕΣ ΥΠΕΝΩΜΟΤΑΡΧΕΣ </a:t>
          </a:r>
          <a:endParaRPr lang="en-GB" sz="900" kern="1200" dirty="0"/>
        </a:p>
      </dsp:txBody>
      <dsp:txXfrm>
        <a:off x="4548466" y="1053179"/>
        <a:ext cx="1042395" cy="901794"/>
      </dsp:txXfrm>
    </dsp:sp>
    <dsp:sp modelId="{335A8EF8-9BAA-4E54-AD7C-72EA1134FAFB}">
      <dsp:nvSpPr>
        <dsp:cNvPr id="0" name=""/>
        <dsp:cNvSpPr/>
      </dsp:nvSpPr>
      <dsp:spPr>
        <a:xfrm>
          <a:off x="4132081" y="3171019"/>
          <a:ext cx="717847" cy="618520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tint val="4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80B9FF-387F-433D-95BB-7E82B815533B}">
      <dsp:nvSpPr>
        <dsp:cNvPr id="0" name=""/>
        <dsp:cNvSpPr/>
      </dsp:nvSpPr>
      <dsp:spPr>
        <a:xfrm>
          <a:off x="4290078" y="2460625"/>
          <a:ext cx="1559171" cy="134886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ΕΜΦΑΣΗ ΣΤΙΣ ΕΝΩΜΟΤΙΑΚΕΣ ΔΡΑΣΕΙΣ (ΥΠΑΙΘΡΟΥ)</a:t>
          </a:r>
          <a:endParaRPr lang="en-GB" sz="1100" kern="1200" dirty="0"/>
        </a:p>
      </dsp:txBody>
      <dsp:txXfrm>
        <a:off x="4548466" y="2684161"/>
        <a:ext cx="1042395" cy="901794"/>
      </dsp:txXfrm>
    </dsp:sp>
    <dsp:sp modelId="{156445D0-A08E-4F97-82C4-0588499A8C18}">
      <dsp:nvSpPr>
        <dsp:cNvPr id="0" name=""/>
        <dsp:cNvSpPr/>
      </dsp:nvSpPr>
      <dsp:spPr>
        <a:xfrm>
          <a:off x="2688420" y="3306509"/>
          <a:ext cx="717847" cy="618520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tint val="4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7E86DB-8994-48A2-BA27-FAB0774E92E8}">
      <dsp:nvSpPr>
        <dsp:cNvPr id="0" name=""/>
        <dsp:cNvSpPr/>
      </dsp:nvSpPr>
      <dsp:spPr>
        <a:xfrm>
          <a:off x="2860137" y="3291197"/>
          <a:ext cx="1559171" cy="134886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5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5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ΤΑΚΤΙΚΗ ΚΑΙ ΣΩΣΤΗ ΛΕΙΤΟΥΡΓΙΑ ΤΟΥ ΣΥΜΒΟΥΛΙΟΥ ΤΙΜΗΣ </a:t>
          </a:r>
          <a:endParaRPr lang="en-GB" sz="1100" kern="1200" dirty="0"/>
        </a:p>
      </dsp:txBody>
      <dsp:txXfrm>
        <a:off x="3118525" y="3514733"/>
        <a:ext cx="1042395" cy="901794"/>
      </dsp:txXfrm>
    </dsp:sp>
    <dsp:sp modelId="{9EAE6730-81F1-4444-9BDE-BD172B75B698}">
      <dsp:nvSpPr>
        <dsp:cNvPr id="0" name=""/>
        <dsp:cNvSpPr/>
      </dsp:nvSpPr>
      <dsp:spPr>
        <a:xfrm>
          <a:off x="1836917" y="2150669"/>
          <a:ext cx="717847" cy="618520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2">
              <a:tint val="4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76C171-6DA7-4C8B-A43B-1AFAD16199D0}">
      <dsp:nvSpPr>
        <dsp:cNvPr id="0" name=""/>
        <dsp:cNvSpPr/>
      </dsp:nvSpPr>
      <dsp:spPr>
        <a:xfrm>
          <a:off x="1423557" y="2461553"/>
          <a:ext cx="1559171" cy="134886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6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6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6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ΔΙΑΚΡΙΤΚΙΗ ΕΠΟΠΤΕΙΑ ΚΑΙ ΚΑΘΟΔΗΓΗΣΗ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ΕΝΩΜΟΤΙΑΚΗ ΑΜΙΛΛΑ </a:t>
          </a:r>
          <a:endParaRPr lang="en-GB" sz="1200" kern="1200" dirty="0"/>
        </a:p>
      </dsp:txBody>
      <dsp:txXfrm>
        <a:off x="1681945" y="2685089"/>
        <a:ext cx="1042395" cy="901794"/>
      </dsp:txXfrm>
    </dsp:sp>
    <dsp:sp modelId="{14F9F8EE-F103-4C90-A8BE-DF6F76E42936}">
      <dsp:nvSpPr>
        <dsp:cNvPr id="0" name=""/>
        <dsp:cNvSpPr/>
      </dsp:nvSpPr>
      <dsp:spPr>
        <a:xfrm>
          <a:off x="1423557" y="827787"/>
          <a:ext cx="1559171" cy="134886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kern="1200" dirty="0" smtClean="0"/>
            <a:t>ΣΥΝΕΧΗΣ ΑΞΙΟΛΟΓΗΣΗ ΤΟΥ </a:t>
          </a:r>
          <a:r>
            <a:rPr lang="el-GR" sz="1050" kern="1200" dirty="0" smtClean="0"/>
            <a:t>ΠΡΟΓΡΑΜΜΑΤΟΣ</a:t>
          </a:r>
          <a:r>
            <a:rPr lang="el-GR" sz="1000" kern="1200" dirty="0" smtClean="0"/>
            <a:t> ΜΕΣΑ ΣΤΟ ΣΥΜΒΟΥΛΙΟ ΕΝΩΜΟΤΙΑΣ </a:t>
          </a:r>
          <a:endParaRPr lang="en-GB" sz="1000" kern="1200" dirty="0"/>
        </a:p>
      </dsp:txBody>
      <dsp:txXfrm>
        <a:off x="1681945" y="1051323"/>
        <a:ext cx="1042395" cy="9017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1E912-0D87-4D3C-80CB-D35F7B0244DD}" type="datetimeFigureOut">
              <a:rPr lang="en-GB" smtClean="0"/>
              <a:pPr/>
              <a:t>02/11/2014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E6691-9859-4DCF-85CC-04DD3E5031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6691-9859-4DCF-85CC-04DD3E50318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945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6691-9859-4DCF-85CC-04DD3E50318F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66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E6691-9859-4DCF-85CC-04DD3E50318F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57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CE31CCD-A822-4782-ACD3-3D37134F04E3}" type="datetimeFigureOut">
              <a:rPr lang="en-GB" smtClean="0"/>
              <a:pPr/>
              <a:t>02/11/2014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5402FF7-6F93-4F48-917A-6A5ED8BBCA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E31CCD-A822-4782-ACD3-3D37134F04E3}" type="datetimeFigureOut">
              <a:rPr lang="en-GB" smtClean="0"/>
              <a:pPr/>
              <a:t>02/11/2014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402FF7-6F93-4F48-917A-6A5ED8BBCA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CE31CCD-A822-4782-ACD3-3D37134F04E3}" type="datetimeFigureOut">
              <a:rPr lang="en-GB" smtClean="0"/>
              <a:pPr/>
              <a:t>02/11/2014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5402FF7-6F93-4F48-917A-6A5ED8BBCA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E31CCD-A822-4782-ACD3-3D37134F04E3}" type="datetimeFigureOut">
              <a:rPr lang="en-GB" smtClean="0"/>
              <a:pPr/>
              <a:t>02/11/2014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402FF7-6F93-4F48-917A-6A5ED8BBCA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CE31CCD-A822-4782-ACD3-3D37134F04E3}" type="datetimeFigureOut">
              <a:rPr lang="en-GB" smtClean="0"/>
              <a:pPr/>
              <a:t>02/11/2014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5402FF7-6F93-4F48-917A-6A5ED8BBCA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E31CCD-A822-4782-ACD3-3D37134F04E3}" type="datetimeFigureOut">
              <a:rPr lang="en-GB" smtClean="0"/>
              <a:pPr/>
              <a:t>02/11/2014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402FF7-6F93-4F48-917A-6A5ED8BBCA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E31CCD-A822-4782-ACD3-3D37134F04E3}" type="datetimeFigureOut">
              <a:rPr lang="en-GB" smtClean="0"/>
              <a:pPr/>
              <a:t>02/11/2014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402FF7-6F93-4F48-917A-6A5ED8BBCA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E31CCD-A822-4782-ACD3-3D37134F04E3}" type="datetimeFigureOut">
              <a:rPr lang="en-GB" smtClean="0"/>
              <a:pPr/>
              <a:t>02/11/2014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402FF7-6F93-4F48-917A-6A5ED8BBCA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CE31CCD-A822-4782-ACD3-3D37134F04E3}" type="datetimeFigureOut">
              <a:rPr lang="en-GB" smtClean="0"/>
              <a:pPr/>
              <a:t>02/11/2014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402FF7-6F93-4F48-917A-6A5ED8BBCA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E31CCD-A822-4782-ACD3-3D37134F04E3}" type="datetimeFigureOut">
              <a:rPr lang="en-GB" smtClean="0"/>
              <a:pPr/>
              <a:t>02/11/2014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402FF7-6F93-4F48-917A-6A5ED8BBCA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E31CCD-A822-4782-ACD3-3D37134F04E3}" type="datetimeFigureOut">
              <a:rPr lang="en-GB" smtClean="0"/>
              <a:pPr/>
              <a:t>02/11/2014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402FF7-6F93-4F48-917A-6A5ED8BBCA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CE31CCD-A822-4782-ACD3-3D37134F04E3}" type="datetimeFigureOut">
              <a:rPr lang="en-GB" smtClean="0"/>
              <a:pPr/>
              <a:t>02/11/2014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5402FF7-6F93-4F48-917A-6A5ED8BBCAA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55776" y="533400"/>
            <a:ext cx="5916492" cy="3759696"/>
          </a:xfrm>
        </p:spPr>
        <p:txBody>
          <a:bodyPr/>
          <a:lstStyle/>
          <a:p>
            <a:pPr algn="ctr"/>
            <a:r>
              <a:rPr lang="el-GR" sz="3600" dirty="0" err="1" smtClean="0">
                <a:latin typeface="Cambria" pitchFamily="18" charset="0"/>
              </a:rPr>
              <a:t>νεοσ</a:t>
            </a:r>
            <a:r>
              <a:rPr lang="el-GR" sz="3600" dirty="0" smtClean="0">
                <a:latin typeface="Cambria" pitchFamily="18" charset="0"/>
              </a:rPr>
              <a:t> </a:t>
            </a:r>
            <a:r>
              <a:rPr lang="el-GR" sz="3600" dirty="0" err="1" smtClean="0">
                <a:latin typeface="Cambria" pitchFamily="18" charset="0"/>
              </a:rPr>
              <a:t>εσωτερικοσ</a:t>
            </a:r>
            <a:r>
              <a:rPr lang="el-GR" sz="3600" dirty="0" smtClean="0">
                <a:latin typeface="Cambria" pitchFamily="18" charset="0"/>
              </a:rPr>
              <a:t> </a:t>
            </a:r>
            <a:r>
              <a:rPr lang="el-GR" sz="3600" dirty="0" err="1" smtClean="0">
                <a:latin typeface="Cambria" pitchFamily="18" charset="0"/>
              </a:rPr>
              <a:t>κανονισμοσ</a:t>
            </a:r>
            <a:r>
              <a:rPr lang="el-GR" sz="3600" dirty="0" smtClean="0">
                <a:latin typeface="Cambria" pitchFamily="18" charset="0"/>
              </a:rPr>
              <a:t> </a:t>
            </a:r>
            <a:br>
              <a:rPr lang="el-GR" sz="3600" dirty="0" smtClean="0">
                <a:latin typeface="Cambria" pitchFamily="18" charset="0"/>
              </a:rPr>
            </a:br>
            <a:r>
              <a:rPr lang="el-GR" sz="3600" dirty="0" err="1" smtClean="0">
                <a:latin typeface="Cambria" pitchFamily="18" charset="0"/>
              </a:rPr>
              <a:t>ΚΛΑΔΟυ</a:t>
            </a:r>
            <a:r>
              <a:rPr lang="el-GR" sz="3600" dirty="0" smtClean="0">
                <a:latin typeface="Cambria" pitchFamily="18" charset="0"/>
              </a:rPr>
              <a:t> ΠΡΟΣΚΟΠΩΝ:</a:t>
            </a:r>
            <a:br>
              <a:rPr lang="el-GR" sz="3600" dirty="0" smtClean="0">
                <a:latin typeface="Cambria" pitchFamily="18" charset="0"/>
              </a:rPr>
            </a:br>
            <a:r>
              <a:rPr lang="el-GR" sz="3600" dirty="0" smtClean="0">
                <a:latin typeface="Cambria" pitchFamily="18" charset="0"/>
              </a:rPr>
              <a:t/>
            </a:r>
            <a:br>
              <a:rPr lang="el-GR" sz="3600" dirty="0" smtClean="0">
                <a:latin typeface="Cambria" pitchFamily="18" charset="0"/>
              </a:rPr>
            </a:br>
            <a:r>
              <a:rPr lang="el-GR" sz="3600" dirty="0" err="1" smtClean="0">
                <a:latin typeface="Cambria" pitchFamily="18" charset="0"/>
              </a:rPr>
              <a:t>πρακτικη</a:t>
            </a:r>
            <a:r>
              <a:rPr lang="el-GR" sz="3600" dirty="0" smtClean="0">
                <a:latin typeface="Cambria" pitchFamily="18" charset="0"/>
              </a:rPr>
              <a:t> </a:t>
            </a:r>
            <a:r>
              <a:rPr lang="el-GR" sz="3600" dirty="0" err="1" smtClean="0">
                <a:latin typeface="Cambria" pitchFamily="18" charset="0"/>
              </a:rPr>
              <a:t>εφαρμογησ</a:t>
            </a:r>
            <a:endParaRPr lang="en-GB" sz="3600" dirty="0">
              <a:latin typeface="Cambria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43808" y="4653136"/>
            <a:ext cx="5618834" cy="1101248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ΣΥΝΑΝΤΗΣΗ ΒΑΘΜΟΦΟΡΩΝ ΚΛΑΔΟΥ ΠΡΟΣΚΟΠΩΝ </a:t>
            </a:r>
          </a:p>
          <a:p>
            <a:r>
              <a:rPr lang="el-GR" dirty="0" smtClean="0"/>
              <a:t>Επαρχιακής Εφορείας Λευκωσίας - Κερύνειας  </a:t>
            </a:r>
          </a:p>
          <a:p>
            <a:r>
              <a:rPr lang="el-GR" dirty="0" smtClean="0"/>
              <a:t>ΠΕΡΑ ΟΡΕΙΝΗΣ, 14 Σεπτεμβρίου 2014 </a:t>
            </a:r>
            <a:endParaRPr lang="en-GB" dirty="0"/>
          </a:p>
        </p:txBody>
      </p:sp>
      <p:pic>
        <p:nvPicPr>
          <p:cNvPr id="6" name="2 - Εικόνα" descr="image00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208823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ΚΑΤΑΡΤΙΣΗ ΣΤΕΛΕΧΩΝ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ΤΖΑΜΠΟΡΕΤΤΑ </a:t>
            </a:r>
          </a:p>
          <a:p>
            <a:r>
              <a:rPr lang="el-GR" dirty="0" smtClean="0"/>
              <a:t>ΔΙΗΜΕΡΑ ΚΑΙ ΔΡΑΣΕΙΣ ΤΟΥ Σ.Τ.Ο.</a:t>
            </a:r>
          </a:p>
          <a:p>
            <a:r>
              <a:rPr lang="el-GR" dirty="0" smtClean="0"/>
              <a:t>ΕΚΠΑΙΔΕΥΣΗ ΕΠΙ ΤΩ ΕΡΓΩ (</a:t>
            </a:r>
            <a:r>
              <a:rPr lang="en-US" dirty="0" smtClean="0"/>
              <a:t>ON THE JOB)</a:t>
            </a:r>
            <a:endParaRPr lang="el-GR" dirty="0" smtClean="0"/>
          </a:p>
          <a:p>
            <a:pPr lvl="1"/>
            <a:r>
              <a:rPr lang="el-GR" dirty="0" smtClean="0"/>
              <a:t>ΣΤΟ ΣΥΜΒΟΥΛΙΟ ΕΝΩΜΟΤΙΑΣ</a:t>
            </a:r>
          </a:p>
          <a:p>
            <a:pPr lvl="1"/>
            <a:r>
              <a:rPr lang="el-GR" dirty="0" smtClean="0"/>
              <a:t>ΕΝΩΜΟΤΙΑΚΕΣ ΔΡΑΣΕΙΣ </a:t>
            </a:r>
          </a:p>
          <a:p>
            <a:r>
              <a:rPr lang="el-GR" dirty="0" smtClean="0"/>
              <a:t>ΕΚΠΑΙΔΕΥΤΙΚΑ ΕΓΧΕΙΡΙΔΙΑ </a:t>
            </a:r>
          </a:p>
          <a:p>
            <a:r>
              <a:rPr lang="el-GR" dirty="0" smtClean="0"/>
              <a:t>ΔΙΑΔΥΚΤΙΑΚΗ ΕΚΠΑΙΔΕΥΣΗ</a:t>
            </a:r>
            <a:endParaRPr lang="en-GB" dirty="0"/>
          </a:p>
        </p:txBody>
      </p:sp>
      <p:pic>
        <p:nvPicPr>
          <p:cNvPr id="4" name="2 - Εικόνα" descr="image00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9489" y="5169"/>
            <a:ext cx="899592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428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ΕΚΠΑΙΔΕΥΣΗ ΜΕΣΑ ΣΤΗΝ ΟΜΑΔΑ</a:t>
            </a:r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56607103"/>
              </p:ext>
            </p:extLst>
          </p:nvPr>
        </p:nvGraphicFramePr>
        <p:xfrm>
          <a:off x="827584" y="1844824"/>
          <a:ext cx="613742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2 - Εικόνα" descr="image001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9489" y="5169"/>
            <a:ext cx="899592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485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65249"/>
          </a:xfrm>
        </p:spPr>
        <p:txBody>
          <a:bodyPr>
            <a:noAutofit/>
          </a:bodyPr>
          <a:lstStyle/>
          <a:p>
            <a:r>
              <a:rPr lang="el-GR" sz="2800" dirty="0" smtClean="0"/>
              <a:t>ΤΑ ΕΠΙΠΕΔΑ ΑΞΙΟΛΟΓΗΣΗΣ ΣΤΟ ΒΑΣΙΚΟ ΚΟΡΜΟ ΕΚΠΑΙΔΕΥΣΗΣ</a:t>
            </a:r>
            <a:endParaRPr lang="en-GB" sz="2800" dirty="0"/>
          </a:p>
        </p:txBody>
      </p:sp>
      <p:pic>
        <p:nvPicPr>
          <p:cNvPr id="4" name="2 - Εικόνα" descr="image00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9489" y="5169"/>
            <a:ext cx="899592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3" name="Straight Arrow Connector 42"/>
          <p:cNvCxnSpPr/>
          <p:nvPr/>
        </p:nvCxnSpPr>
        <p:spPr>
          <a:xfrm>
            <a:off x="1664432" y="5229200"/>
            <a:ext cx="4851784" cy="360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1907704" y="1988840"/>
            <a:ext cx="0" cy="33843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Right Triangle 59"/>
          <p:cNvSpPr/>
          <p:nvPr/>
        </p:nvSpPr>
        <p:spPr>
          <a:xfrm rot="13675188">
            <a:off x="6662454" y="4520063"/>
            <a:ext cx="185380" cy="165089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2051720" y="4456589"/>
            <a:ext cx="504056" cy="77260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3250472" y="4587982"/>
            <a:ext cx="504056" cy="62283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4458094" y="4780544"/>
            <a:ext cx="504056" cy="43204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5492090" y="4935899"/>
            <a:ext cx="504056" cy="28679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2051720" y="4149081"/>
            <a:ext cx="504056" cy="30266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5492094" y="4579544"/>
            <a:ext cx="504056" cy="3563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4458094" y="3572159"/>
            <a:ext cx="504056" cy="120017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3254907" y="3406003"/>
            <a:ext cx="504056" cy="117354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/>
          <p:cNvSpPr/>
          <p:nvPr/>
        </p:nvSpPr>
        <p:spPr>
          <a:xfrm>
            <a:off x="2051720" y="3692212"/>
            <a:ext cx="504056" cy="456869"/>
          </a:xfrm>
          <a:prstGeom prst="rect">
            <a:avLst/>
          </a:prstGeom>
          <a:solidFill>
            <a:srgbClr val="EE7012"/>
          </a:solidFill>
          <a:ln>
            <a:solidFill>
              <a:srgbClr val="EE701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3250472" y="3068960"/>
            <a:ext cx="504056" cy="337043"/>
          </a:xfrm>
          <a:prstGeom prst="rect">
            <a:avLst/>
          </a:prstGeom>
          <a:solidFill>
            <a:srgbClr val="EE7012"/>
          </a:solidFill>
          <a:ln>
            <a:solidFill>
              <a:srgbClr val="EE701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4453659" y="3324293"/>
            <a:ext cx="504056" cy="221043"/>
          </a:xfrm>
          <a:prstGeom prst="rect">
            <a:avLst/>
          </a:prstGeom>
          <a:solidFill>
            <a:srgbClr val="EE7012"/>
          </a:solidFill>
          <a:ln>
            <a:solidFill>
              <a:srgbClr val="EE701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5492090" y="4413176"/>
            <a:ext cx="504056" cy="16636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Freeform 80"/>
          <p:cNvSpPr/>
          <p:nvPr/>
        </p:nvSpPr>
        <p:spPr>
          <a:xfrm>
            <a:off x="1983037" y="2719341"/>
            <a:ext cx="4772870" cy="1897047"/>
          </a:xfrm>
          <a:custGeom>
            <a:avLst/>
            <a:gdLst>
              <a:gd name="connsiteX0" fmla="*/ 0 w 4740676"/>
              <a:gd name="connsiteY0" fmla="*/ 956014 h 1897047"/>
              <a:gd name="connsiteX1" fmla="*/ 781235 w 4740676"/>
              <a:gd name="connsiteY1" fmla="*/ 645296 h 1897047"/>
              <a:gd name="connsiteX2" fmla="*/ 1597981 w 4740676"/>
              <a:gd name="connsiteY2" fmla="*/ 77125 h 1897047"/>
              <a:gd name="connsiteX3" fmla="*/ 2361460 w 4740676"/>
              <a:gd name="connsiteY3" fmla="*/ 121513 h 1897047"/>
              <a:gd name="connsiteX4" fmla="*/ 3453414 w 4740676"/>
              <a:gd name="connsiteY4" fmla="*/ 1142445 h 1897047"/>
              <a:gd name="connsiteX5" fmla="*/ 4083728 w 4740676"/>
              <a:gd name="connsiteY5" fmla="*/ 1746127 h 1897047"/>
              <a:gd name="connsiteX6" fmla="*/ 4740676 w 4740676"/>
              <a:gd name="connsiteY6" fmla="*/ 1897047 h 189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40676" h="1897047">
                <a:moveTo>
                  <a:pt x="0" y="956014"/>
                </a:moveTo>
                <a:cubicBezTo>
                  <a:pt x="257452" y="873895"/>
                  <a:pt x="514905" y="791777"/>
                  <a:pt x="781235" y="645296"/>
                </a:cubicBezTo>
                <a:cubicBezTo>
                  <a:pt x="1047565" y="498814"/>
                  <a:pt x="1334610" y="164422"/>
                  <a:pt x="1597981" y="77125"/>
                </a:cubicBezTo>
                <a:cubicBezTo>
                  <a:pt x="1861352" y="-10172"/>
                  <a:pt x="2052221" y="-56040"/>
                  <a:pt x="2361460" y="121513"/>
                </a:cubicBezTo>
                <a:cubicBezTo>
                  <a:pt x="2670699" y="299066"/>
                  <a:pt x="3166369" y="871676"/>
                  <a:pt x="3453414" y="1142445"/>
                </a:cubicBezTo>
                <a:cubicBezTo>
                  <a:pt x="3740459" y="1413214"/>
                  <a:pt x="3869184" y="1620360"/>
                  <a:pt x="4083728" y="1746127"/>
                </a:cubicBezTo>
                <a:cubicBezTo>
                  <a:pt x="4298272" y="1871894"/>
                  <a:pt x="4740676" y="1897047"/>
                  <a:pt x="4740676" y="1897047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ounded Rectangle 81"/>
          <p:cNvSpPr/>
          <p:nvPr/>
        </p:nvSpPr>
        <p:spPr>
          <a:xfrm>
            <a:off x="1983037" y="5366762"/>
            <a:ext cx="641421" cy="638612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4" name="Rounded Rectangle 83"/>
          <p:cNvSpPr/>
          <p:nvPr/>
        </p:nvSpPr>
        <p:spPr>
          <a:xfrm>
            <a:off x="3196480" y="5336753"/>
            <a:ext cx="558048" cy="756543"/>
          </a:xfrm>
          <a:prstGeom prst="roundRect">
            <a:avLst>
              <a:gd name="adj" fmla="val 10000"/>
            </a:avLst>
          </a:pr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9466013"/>
              <a:satOff val="24663"/>
              <a:lumOff val="527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5" name="Rounded Rectangle 84"/>
          <p:cNvSpPr/>
          <p:nvPr/>
        </p:nvSpPr>
        <p:spPr>
          <a:xfrm>
            <a:off x="4411788" y="5336753"/>
            <a:ext cx="599200" cy="756543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14199020"/>
              <a:satOff val="36994"/>
              <a:lumOff val="791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6" name="Rounded Rectangle 85"/>
          <p:cNvSpPr/>
          <p:nvPr/>
        </p:nvSpPr>
        <p:spPr>
          <a:xfrm>
            <a:off x="5492090" y="5345885"/>
            <a:ext cx="592078" cy="787016"/>
          </a:xfrm>
          <a:prstGeom prst="roundRect">
            <a:avLst>
              <a:gd name="adj" fmla="val 10000"/>
            </a:avLst>
          </a:prstGeom>
          <a:blipFill rotWithShape="0">
            <a:blip r:embed="rId7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18932027"/>
              <a:satOff val="49325"/>
              <a:lumOff val="1055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/>
          <p:cNvSpPr txBox="1"/>
          <p:nvPr/>
        </p:nvSpPr>
        <p:spPr>
          <a:xfrm>
            <a:off x="5492090" y="975084"/>
            <a:ext cx="2204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ΕΠΙΠΕΔΑ ΑΞΙΟΛΟΓΗΣΗΣ</a:t>
            </a:r>
          </a:p>
          <a:p>
            <a:endParaRPr lang="el-GR" dirty="0"/>
          </a:p>
          <a:p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5580112" y="1627713"/>
            <a:ext cx="504056" cy="29811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5580112" y="2024083"/>
            <a:ext cx="504056" cy="30266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5580112" y="2422161"/>
            <a:ext cx="504056" cy="297179"/>
          </a:xfrm>
          <a:prstGeom prst="rect">
            <a:avLst/>
          </a:prstGeom>
          <a:solidFill>
            <a:srgbClr val="EE7012"/>
          </a:solidFill>
          <a:ln>
            <a:solidFill>
              <a:srgbClr val="EE701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580112" y="2814589"/>
            <a:ext cx="504056" cy="29734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179842" y="1948282"/>
            <a:ext cx="1719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ΕΝΩΜΟΤΙΑΚΗ ΣΥΝΕΡΓΙΑ</a:t>
            </a:r>
            <a:r>
              <a:rPr lang="el-GR" dirty="0" smtClean="0"/>
              <a:t> 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6165021" y="2445748"/>
            <a:ext cx="15605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ΔΙΑΚΡΙΤΙΚΗ ΕΠΟΠΤΕΙΑ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6183826" y="2829674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ΔΟΚΙΜΑΣΙΑ 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6179843" y="154822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ΑΥΤΟΜΑΘΗΣΗ</a:t>
            </a:r>
            <a:r>
              <a:rPr lang="el-GR" dirty="0" smtClean="0"/>
              <a:t>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492090" y="975084"/>
            <a:ext cx="2407099" cy="22378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ΕΝΩΜΟΤΙΑΚΗ ΔΡΑΣΗ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ΠΑΝΤΑ ΝΑ ΕΧΟΥΜΕ ΤΟ ΝΟΥ ΜΑΣ ΣΤΟ ΤΡΕΝΟ….</a:t>
            </a:r>
          </a:p>
        </p:txBody>
      </p:sp>
      <p:pic>
        <p:nvPicPr>
          <p:cNvPr id="4" name="2 - Εικόνα" descr="image00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9489" y="5169"/>
            <a:ext cx="899592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976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ΙΔΕΟΘΕΥΛΛΑ ΓΙΑ ΕΝΩΜΟΤΙΑΚΕΣ ΔΡΑΣΕΙΣ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ΔΙΑΝΥΚΤΕΡΕΥΣΕΙΣ</a:t>
            </a:r>
          </a:p>
          <a:p>
            <a:r>
              <a:rPr lang="el-GR" dirty="0" smtClean="0"/>
              <a:t>ΠΟΡΕΙΕΣ ΠΟΛΕΩΣ</a:t>
            </a:r>
          </a:p>
          <a:p>
            <a:r>
              <a:rPr lang="el-GR" dirty="0" smtClean="0"/>
              <a:t>ΕΠΙΣΚΕΨΕΙΣ </a:t>
            </a:r>
          </a:p>
          <a:p>
            <a:r>
              <a:rPr lang="en-US" dirty="0" smtClean="0"/>
              <a:t>GROUP CHATS </a:t>
            </a:r>
          </a:p>
          <a:p>
            <a:r>
              <a:rPr lang="el-GR" dirty="0" smtClean="0"/>
              <a:t>ΑΓΩΝΕΣ ΕΝΩΜΟΤΙΑΚΗΣ ΑΜΙΛΛΑΣ</a:t>
            </a:r>
          </a:p>
          <a:p>
            <a:r>
              <a:rPr lang="el-GR" dirty="0" smtClean="0"/>
              <a:t>ΕΠΑΘΛΟ ΕΞΕΡΕΥΝΗΣΗΣ </a:t>
            </a:r>
          </a:p>
          <a:p>
            <a:r>
              <a:rPr lang="el-GR" dirty="0" smtClean="0"/>
              <a:t>ΕΞΟΔΟΙ ΨΥΧΑΓΩΓΙΑΣ </a:t>
            </a:r>
          </a:p>
          <a:p>
            <a:r>
              <a:rPr lang="el-GR" dirty="0" smtClean="0"/>
              <a:t>ΚΟΙΝΟΤΙΚΗ ΑΝΑΠΤΥΞΗ </a:t>
            </a:r>
          </a:p>
          <a:p>
            <a:r>
              <a:rPr lang="el-GR" dirty="0" smtClean="0"/>
              <a:t>ΚΑΙ ΦΥΣΙΚΑ……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ΔΡΑΣΕΙΣ ΥΠΑΙΘΡΟΥ 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2 - Εικόνα" descr="image00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9489" y="5169"/>
            <a:ext cx="899592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372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ΔΙΑΚΡΙΤΙΚΗ ΕΠΟΠΤΕΙΑ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ΔΕΝ ΕΠΕΜΒΑΙΝΟΥΜΕ ΣΤΗ ΔΡΑΣΗ ΑΛΛΑ ΕΛΕΓΧΟΥΜΕ ΝΑ ΜΗΝ… ΞΕΦΥΓΟΥΝ </a:t>
            </a:r>
          </a:p>
          <a:p>
            <a:r>
              <a:rPr lang="el-GR" sz="2400" dirty="0" smtClean="0"/>
              <a:t>ΑΣΦΑΛΕΙΑ – ΑΣΦΑΛΕΙΑ – ΑΣΦΑΛΕΙΑ </a:t>
            </a:r>
          </a:p>
          <a:p>
            <a:r>
              <a:rPr lang="el-GR" sz="2400" dirty="0" smtClean="0"/>
              <a:t>ΙΔΑΝΙΚΑ Η ΕΠΟΠΤΕΙΑ ΓΙΝΕΤΑΙ ΕΚ ΤΟΥ ΜΑΚΡΟΘΕΝ  ΚΑΙ ΚΥΡΙΩΣ ΑΠΟ ΤΟΥΣ Υ.Ο.Π. </a:t>
            </a:r>
          </a:p>
          <a:p>
            <a:r>
              <a:rPr lang="el-GR" sz="2400" dirty="0" smtClean="0"/>
              <a:t>Η ΤΕΧΝΗ ΕΙΝΑΙ ΝΑ ΦΑΙΝΕΤΑΙ ΟΤΙ Η ΟΛΗ ΔΡΑΣΗ  ΗΤΑΝ ΤΟ ΑΠΟΤΕΛΕΣΜΑ ΤΗΣ  ΑΠΟΚΛΕΙΣΤΙΚΗΣ ΠΡΟΣΠΑΘΕΙΑΣ ΤΗΣ ΕΝΩΜΟΤΙΑΣ – ΕΣΤΩ ΚΑΙ ΑΝ Η ΠΡΩΤΟΒΟΥΛΙΑ ΗΤΑΝ ΑΠΟ ΤΟΥΣ ΒΑΘΜΟΦΟΡΟΥΣ</a:t>
            </a:r>
          </a:p>
          <a:p>
            <a:pPr marL="0" indent="0">
              <a:buNone/>
            </a:pPr>
            <a:endParaRPr lang="el-GR" dirty="0" smtClean="0"/>
          </a:p>
          <a:p>
            <a:endParaRPr lang="el-GR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2 - Εικόνα" descr="image00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9489" y="5169"/>
            <a:ext cx="899592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749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ΣΥΜΒΟΥΛΙΟ ΤΙΜΗΣ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ΕΚΔΗΜΟΚΡΑΤΙΚΟΠΟΙΗΣΗ ΤΩΡΑ…..</a:t>
            </a:r>
          </a:p>
          <a:p>
            <a:pPr lvl="1"/>
            <a:r>
              <a:rPr lang="el-GR" sz="2000" dirty="0" smtClean="0"/>
              <a:t>ΤΟ ΑΥΣΤΗΡΟ ΚΑΙ ΑΤΕΓΚΤΟ ΥΦΟΣ ΔΕΝ ΠΕΡΝΑ ΠΛΕΟΝ </a:t>
            </a:r>
          </a:p>
          <a:p>
            <a:pPr lvl="1"/>
            <a:r>
              <a:rPr lang="el-GR" sz="2000" dirty="0" smtClean="0"/>
              <a:t>Ο Α.Ο.Π. ΣΥΝΔΙΑΛΕΓΕΤΑΙ ΚΑΙ ΔΕΝ ΕΝΤΕΛΛΕΙ</a:t>
            </a:r>
          </a:p>
          <a:p>
            <a:pPr lvl="1"/>
            <a:r>
              <a:rPr lang="el-GR" sz="2000" dirty="0" smtClean="0"/>
              <a:t>ΕΚ ΠΕΡΙΤΡΟΠΗΣ ΠΡΟΕΔΡΙΑ</a:t>
            </a:r>
          </a:p>
          <a:p>
            <a:pPr lvl="1"/>
            <a:r>
              <a:rPr lang="el-GR" sz="2000" dirty="0" smtClean="0"/>
              <a:t>ΑΚΟΥΜΕ ΠΕΡΙΣΣΟΤΕΡΟ ΚΑΙ ΜΙΛΑΜΕ ΛΙΓΟΤΕΡΟ. </a:t>
            </a:r>
          </a:p>
          <a:p>
            <a:r>
              <a:rPr lang="el-GR" dirty="0"/>
              <a:t>ΤΟ ΠΡΟΓΡΑΜΜΑ</a:t>
            </a:r>
          </a:p>
          <a:p>
            <a:r>
              <a:rPr lang="el-GR" dirty="0" smtClean="0"/>
              <a:t>Η ΕΚΠΑΙΔΕΥΣΗ ΠΡΙΝ ΤΗΝ ΣΥΓΚΕΝΤΡΩΣΗ</a:t>
            </a:r>
          </a:p>
          <a:p>
            <a:r>
              <a:rPr lang="el-GR" dirty="0" smtClean="0"/>
              <a:t>Η ΑΞΙΟΛΟΓΗΣΗ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62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 err="1" smtClean="0"/>
              <a:t>αξιολογηση</a:t>
            </a:r>
            <a:r>
              <a:rPr lang="el-GR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Είναι αναγκαίο εργαλείο για την περεταίρω βελτίωση των διαδικασιών που διέπουν την διεξαγωγή του προγράμματος. </a:t>
            </a:r>
          </a:p>
          <a:p>
            <a:r>
              <a:rPr lang="el-GR" dirty="0" smtClean="0"/>
              <a:t>Αφορά τόσο την κριτική από μέρους των Προσκόπων αλλά και την ανάλυση στα πλαίσια του Σ.Τ.Ο. </a:t>
            </a:r>
          </a:p>
          <a:p>
            <a:r>
              <a:rPr lang="el-GR" dirty="0" smtClean="0"/>
              <a:t>Η αξιολόγηση πρέπει να επιζητείται και όχι να αποφεύγεται. </a:t>
            </a:r>
          </a:p>
          <a:p>
            <a:r>
              <a:rPr lang="el-GR" dirty="0" smtClean="0"/>
              <a:t>Η συστηματική βελτίωση μέσω της αξιολόγησης και παράλληλα ο εμπλουτισμός του Προσκοπικού Προγράμματος είναι οι βασικοί άξονες ανάπτυξης της ποιότητας του Προσκοπισμού. </a:t>
            </a:r>
            <a:endParaRPr lang="en-GB" dirty="0"/>
          </a:p>
        </p:txBody>
      </p:sp>
      <p:pic>
        <p:nvPicPr>
          <p:cNvPr id="4" name="2 - Εικόνα" descr="image00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9489" y="5169"/>
            <a:ext cx="899592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361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i="1" dirty="0" smtClean="0"/>
              <a:t>…</a:t>
            </a:r>
            <a:r>
              <a:rPr lang="el-GR" i="1" smtClean="0"/>
              <a:t>η τέχνη είναι </a:t>
            </a:r>
            <a:r>
              <a:rPr lang="el-GR" i="1" dirty="0" smtClean="0"/>
              <a:t>να καταφέρουμε μέσα από ένα </a:t>
            </a:r>
            <a:r>
              <a:rPr lang="el-GR" i="1" smtClean="0"/>
              <a:t>ευφάνταστο πρόγραμμα, </a:t>
            </a:r>
            <a:r>
              <a:rPr lang="el-GR" i="1" dirty="0" smtClean="0"/>
              <a:t>όπου όλοι θα θέλουν να συμμετέχουν, οι Στόχοι Ανέλιξης να μην γίνουν αγχώδης αυτοσκοπός αλλά ένα στοιχείο επιβράβευσης για το πόσο όμορφο ήταν το ταξίδι…</a:t>
            </a:r>
            <a:endParaRPr lang="en-GB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ΚΑΙ ΤΕΛΟΣ…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103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l-GR" dirty="0" smtClean="0"/>
              <a:t>Σας ευχαριστώ για την παρουσία και την υπομονή σας.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42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ΣΥΝΑΝΤΗΣΗ ΒΑΘΜΟΦΟΡΩΝ ΚΛΑΔΟΥ ΠΡΟΣΚΟΠΩΝ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8147248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ΠΡΟΓΡΑΜΜΑ </a:t>
            </a:r>
          </a:p>
          <a:p>
            <a:pPr>
              <a:buNone/>
            </a:pPr>
            <a:r>
              <a:rPr lang="el-GR" sz="2400" dirty="0"/>
              <a:t>	</a:t>
            </a:r>
            <a:endParaRPr lang="el-GR" sz="2400" dirty="0" smtClean="0"/>
          </a:p>
          <a:p>
            <a:pPr>
              <a:buNone/>
            </a:pPr>
            <a:r>
              <a:rPr lang="el-GR" sz="2400" dirty="0"/>
              <a:t>	</a:t>
            </a:r>
            <a:r>
              <a:rPr lang="el-GR" sz="1600" dirty="0" smtClean="0"/>
              <a:t>09:30 -10:15 </a:t>
            </a:r>
            <a:r>
              <a:rPr lang="el-GR" sz="1800" dirty="0" smtClean="0"/>
              <a:t>	</a:t>
            </a:r>
            <a:r>
              <a:rPr lang="el-GR" sz="1600" dirty="0" smtClean="0"/>
              <a:t>ΠΑΡΟΥΣΙΑΣΗ ΝΕΟΥ ΚΑΝΟΝΙΣΜΟΥ   		</a:t>
            </a:r>
            <a:r>
              <a:rPr lang="el-GR" sz="1600" dirty="0"/>
              <a:t> </a:t>
            </a:r>
            <a:r>
              <a:rPr lang="el-GR" sz="1600" dirty="0" smtClean="0"/>
              <a:t>       ΜΜ    </a:t>
            </a:r>
            <a:endParaRPr lang="el-GR" sz="1600" dirty="0"/>
          </a:p>
          <a:p>
            <a:pPr>
              <a:buNone/>
            </a:pPr>
            <a:r>
              <a:rPr lang="el-GR" sz="1600" dirty="0" smtClean="0"/>
              <a:t>	10:15 -10:30	ΔΙΑΛΕΙΜΜΑ </a:t>
            </a:r>
          </a:p>
          <a:p>
            <a:pPr>
              <a:buNone/>
            </a:pPr>
            <a:r>
              <a:rPr lang="el-GR" sz="1600" dirty="0"/>
              <a:t>	</a:t>
            </a:r>
            <a:r>
              <a: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10:30 -11:30</a:t>
            </a:r>
            <a:r>
              <a:rPr lang="el-GR" sz="1600" dirty="0" smtClean="0"/>
              <a:t>	</a:t>
            </a:r>
            <a:r>
              <a: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ΠΡΑΚΤΙΚΗ ΕΦΑΡΜΟΓΗ ΤΟΥ ΝΕΟΥ ΚΑΝΟΝΣΜΟΥ</a:t>
            </a:r>
            <a:r>
              <a:rPr lang="el-G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ΓΖ</a:t>
            </a:r>
          </a:p>
          <a:p>
            <a:pPr>
              <a:buNone/>
            </a:pPr>
            <a:r>
              <a:rPr lang="el-GR" sz="1600" dirty="0" smtClean="0"/>
              <a:t>	11:30 -13:00 	ΑΝΟΙΚΤΗ ΣΥΖΗΤΗΣΗ</a:t>
            </a:r>
          </a:p>
          <a:p>
            <a:pPr>
              <a:buNone/>
            </a:pPr>
            <a:r>
              <a:rPr lang="el-GR" sz="1600" dirty="0"/>
              <a:t>	</a:t>
            </a:r>
            <a:r>
              <a:rPr lang="el-GR" sz="1600" dirty="0" smtClean="0"/>
              <a:t>13:30                 ΓΕΥΜΑ </a:t>
            </a:r>
          </a:p>
          <a:p>
            <a:pPr>
              <a:buNone/>
            </a:pPr>
            <a:r>
              <a:rPr lang="el-GR" sz="1600" dirty="0"/>
              <a:t>	</a:t>
            </a:r>
          </a:p>
          <a:p>
            <a:pPr>
              <a:buNone/>
            </a:pPr>
            <a:r>
              <a:rPr lang="el-GR" sz="1600" dirty="0" smtClean="0"/>
              <a:t>	</a:t>
            </a:r>
            <a:endParaRPr lang="en-GB" sz="1600" dirty="0"/>
          </a:p>
        </p:txBody>
      </p:sp>
      <p:pic>
        <p:nvPicPr>
          <p:cNvPr id="4" name="2 - Εικόνα" descr="image00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9489" y="5169"/>
            <a:ext cx="899592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</a:t>
            </a:r>
            <a:r>
              <a:rPr lang="el-GR" dirty="0" err="1" smtClean="0"/>
              <a:t>στοχοι</a:t>
            </a:r>
            <a:r>
              <a:rPr lang="el-GR" dirty="0" smtClean="0"/>
              <a:t> της </a:t>
            </a:r>
            <a:r>
              <a:rPr lang="el-GR" dirty="0" err="1" smtClean="0"/>
              <a:t>εφαρμογησ</a:t>
            </a:r>
            <a:r>
              <a:rPr lang="el-GR" dirty="0" smtClean="0"/>
              <a:t> του </a:t>
            </a:r>
            <a:r>
              <a:rPr lang="el-GR" dirty="0" err="1" smtClean="0"/>
              <a:t>νεου</a:t>
            </a:r>
            <a:r>
              <a:rPr lang="el-GR" dirty="0" smtClean="0"/>
              <a:t> </a:t>
            </a:r>
            <a:r>
              <a:rPr lang="el-GR" dirty="0" err="1" smtClean="0"/>
              <a:t>εσωτερικου</a:t>
            </a:r>
            <a:r>
              <a:rPr lang="el-GR" dirty="0" smtClean="0"/>
              <a:t> </a:t>
            </a:r>
            <a:r>
              <a:rPr lang="el-GR" dirty="0" err="1" smtClean="0"/>
              <a:t>κανονισμου</a:t>
            </a:r>
            <a:r>
              <a:rPr lang="el-GR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dirty="0" smtClean="0"/>
              <a:t>Με βάση τη νέα προσέγγιση που αναλύθηκε ο βασικός στόχος που θέτει ο Κλάδος με την εφαρμο</a:t>
            </a:r>
            <a:r>
              <a:rPr lang="el-GR" dirty="0"/>
              <a:t>γ</a:t>
            </a:r>
            <a:r>
              <a:rPr lang="el-GR" dirty="0" smtClean="0"/>
              <a:t>ή του νέου κανονισμού είναι ότι  οι Στόχοι Ανέλιξης δεν υλοποιούνται ως αυτοσκοπός αλλά μέσα από την εφαρμογή ενός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ευχάριστου, ευφάνταστου και κυρίως ΕΝΩΜΟΤΙΑΚΟΥ Προγράμματος.  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2 - Εικόνα" descr="image00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4408" y="44624"/>
            <a:ext cx="899592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/>
          <p:cNvSpPr/>
          <p:nvPr/>
        </p:nvSpPr>
        <p:spPr>
          <a:xfrm>
            <a:off x="2483768" y="2492896"/>
            <a:ext cx="717847" cy="618520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255488" cy="1362075"/>
          </a:xfrm>
        </p:spPr>
        <p:txBody>
          <a:bodyPr/>
          <a:lstStyle/>
          <a:p>
            <a:pPr algn="ctr"/>
            <a:r>
              <a:rPr lang="el-GR" dirty="0" err="1" smtClean="0"/>
              <a:t>Προυποθεσεισ</a:t>
            </a:r>
            <a:r>
              <a:rPr lang="el-GR" dirty="0" smtClean="0"/>
              <a:t> </a:t>
            </a:r>
            <a:r>
              <a:rPr lang="el-GR" dirty="0" err="1" smtClean="0"/>
              <a:t>εφαρμογησ</a:t>
            </a:r>
            <a:r>
              <a:rPr lang="el-GR" dirty="0" smtClean="0"/>
              <a:t> 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97564396"/>
              </p:ext>
            </p:extLst>
          </p:nvPr>
        </p:nvGraphicFramePr>
        <p:xfrm>
          <a:off x="35496" y="1628800"/>
          <a:ext cx="7272808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2 - Εικόνα" descr="image001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9489" y="5169"/>
            <a:ext cx="899592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438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ΠΡΟΓΡΑΜΜΑΤΙΣΜΟΣ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ΔΙΑΚΡΙΝΕΤΑΙ ΣΕ ΤΡΙΑ ΕΠΙΠΕΔΑ</a:t>
            </a:r>
          </a:p>
          <a:p>
            <a:pPr lvl="1"/>
            <a:r>
              <a:rPr lang="el-GR" dirty="0" smtClean="0"/>
              <a:t>ΜΑΚΡΟΠΡΟΘΕΣΜΟΣ : ΤΡΙΕΤΙΑΣ –ΕΤΗΣΙΟΣ</a:t>
            </a:r>
          </a:p>
          <a:p>
            <a:pPr lvl="1"/>
            <a:r>
              <a:rPr lang="el-GR" dirty="0" smtClean="0"/>
              <a:t>ΜΕΣΟΠΡΟΘΕΣΜΟΣ : ΤΕΤΡΑΜΗΝΙΑΙΟΣ – ΜΗΝΙΑΙΟΣ </a:t>
            </a:r>
          </a:p>
          <a:p>
            <a:pPr lvl="1"/>
            <a:r>
              <a:rPr lang="el-GR" dirty="0" smtClean="0"/>
              <a:t>ΒΡΑΧΥΠΡΟΘΕΣΜΟΣ : ΕΒΔΟΜΑΔΙΑΙΟΣ , ΔΡΑΣΕΩΝ	</a:t>
            </a:r>
          </a:p>
          <a:p>
            <a:pPr lvl="1"/>
            <a:r>
              <a:rPr lang="el-GR" dirty="0" smtClean="0"/>
              <a:t>Σε κάθε περίπτωση όλες οι ενέργειες που παίρνονται σε τοπικό – ομαδικό επίπεδο πρέπει να απαντούν στα πέντε «Π»:</a:t>
            </a:r>
          </a:p>
          <a:p>
            <a:pPr lvl="1" algn="ctr">
              <a:buNone/>
            </a:pPr>
            <a:r>
              <a:rPr lang="el-GR" b="1" dirty="0" smtClean="0"/>
              <a:t>Ποιος -  Που  - Πόσο - Πότε –Πως </a:t>
            </a:r>
          </a:p>
        </p:txBody>
      </p:sp>
      <p:pic>
        <p:nvPicPr>
          <p:cNvPr id="4" name="2 - Εικόνα" descr="image00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4408" y="116632"/>
            <a:ext cx="899592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611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Μακροπροθεσμοσ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προγραμματισμοσ</a:t>
            </a:r>
            <a:r>
              <a:rPr lang="el-GR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sz="2000" dirty="0" smtClean="0"/>
              <a:t>Με βάση την ανέλιξη των Προσκόπων και πριν από την έναρξη της Νέας περιόδου ο Αρχηγός μιλά με τους Προσκόπους και προβαίνει σε αποτίμηση των αναγκών τους. </a:t>
            </a:r>
          </a:p>
          <a:p>
            <a:r>
              <a:rPr lang="el-GR" sz="2000" dirty="0" smtClean="0"/>
              <a:t>Πριν την Εναρκτήρια συνεδρία του Σ.Τ.Ο. ο Αρχηγός ζητά από τους Ενωμοτάρχες συζητήσουν στα πλαίσια Συμβουλίου της Ενωμοτίας τους. Ετοιμάζει μια «πρόταση» ιδεών για δράσεις για τη νέα χρονιά με βάση τις ανάγκες των προσκόπων </a:t>
            </a:r>
          </a:p>
          <a:p>
            <a:r>
              <a:rPr lang="el-GR" sz="2000" dirty="0" smtClean="0"/>
              <a:t>Κατά την πρώτη συνεδρία του Σ.Τ.Ο. ο Αρχηγός ζητά από τα μέλη να του δώσουν τις δικές τους προτάσεις. Ετοιμάζεται σχετικός κατάλογος και τοποθετούνται χρονικά οι δράσεις αυτές για την περίοδο που εξετάζεται. </a:t>
            </a:r>
          </a:p>
          <a:p>
            <a:r>
              <a:rPr lang="el-GR" sz="2000" dirty="0" smtClean="0"/>
              <a:t>Στον ετήσιο προγραμματισμό ο Αρχηγός τοποθετεί όλες τις δράσεις και υποχρεώσεις τις Ομάδας που προκύπτουν είτε λόγω ανάμιξης στην Κοινότητα, είτε στο Σύστημα ή Ε.Ε. / Γ.Ε. </a:t>
            </a:r>
          </a:p>
          <a:p>
            <a:r>
              <a:rPr lang="el-GR" sz="2000" dirty="0" smtClean="0"/>
              <a:t>Στον προγραμματισμό λαμβάνονται υπόψη και άλλες παράμετροι όπως: </a:t>
            </a:r>
          </a:p>
          <a:p>
            <a:pPr lvl="1"/>
            <a:r>
              <a:rPr lang="el-GR" sz="1700" dirty="0" smtClean="0"/>
              <a:t>Τοπικά έθιμα και παραδόσεις της Κοινότητας </a:t>
            </a:r>
          </a:p>
          <a:p>
            <a:pPr lvl="1"/>
            <a:r>
              <a:rPr lang="el-GR" sz="1700" dirty="0" smtClean="0"/>
              <a:t>Οι εθνικές Επέτειοι και Θρησκευτικές Γιορτές </a:t>
            </a:r>
          </a:p>
          <a:p>
            <a:r>
              <a:rPr lang="el-GR" sz="2000" dirty="0" smtClean="0"/>
              <a:t>Το Ετήσιο πρόγραμμα θα πρέπει επίσης να περιλαμβάνει και θέματα που αφορούν την προετοιμασία των Προσκόπων για την Ετήσια Θερινή Κατασκήνωση.</a:t>
            </a:r>
          </a:p>
        </p:txBody>
      </p:sp>
      <p:pic>
        <p:nvPicPr>
          <p:cNvPr id="4" name="2 - Εικόνα" descr="image00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9489" y="5169"/>
            <a:ext cx="899592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05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Μεσοπροθεσμοσ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προγραμματισμοσ</a:t>
            </a:r>
            <a:r>
              <a:rPr lang="el-GR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Ετοιμάζεται με βάση τον ετήσιο προγραμματισμό</a:t>
            </a:r>
          </a:p>
          <a:p>
            <a:r>
              <a:rPr lang="el-GR" dirty="0" smtClean="0"/>
              <a:t>Χωρίζεται σε τετράμηνα (Σεπτέμβρης – Δεκέμβρης , Γενάρης – Απρίλης ΄, </a:t>
            </a:r>
            <a:r>
              <a:rPr lang="el-GR" dirty="0" err="1" smtClean="0"/>
              <a:t>Μαης</a:t>
            </a:r>
            <a:r>
              <a:rPr lang="el-GR" dirty="0" smtClean="0"/>
              <a:t> Αύγουστος)</a:t>
            </a:r>
          </a:p>
          <a:p>
            <a:r>
              <a:rPr lang="el-GR" dirty="0" smtClean="0"/>
              <a:t>Στο κάθε τετράμηνο οριοθετούνται οι μεγάλες δράσεις και οι δράσεις με άλλα Τμήματα ή Συστήματα. </a:t>
            </a:r>
          </a:p>
          <a:p>
            <a:r>
              <a:rPr lang="el-GR" dirty="0" smtClean="0"/>
              <a:t>Ο μηνιαίος Προγραμματισμός περιλαμβάνει λεπτομερή καταγραφή των στελεχών που εμπλέκονται και των μέσων που θα τεθούν σε χρήση.  </a:t>
            </a:r>
          </a:p>
          <a:p>
            <a:r>
              <a:rPr lang="el-GR" dirty="0" smtClean="0"/>
              <a:t>Είναι πιο λεπτομερής και επικεντρώνεται στο «Θέμα του Μήνα» </a:t>
            </a:r>
          </a:p>
          <a:p>
            <a:r>
              <a:rPr lang="el-GR" dirty="0" smtClean="0"/>
              <a:t>Στο μηνιαίο Πρόγραμμα καταγράφονται οι συγκεκριμένες ημερομηνίες των συγκεντρώσεων, των δράσεων και των συνεδριών του Σ.Τ.Ο.  </a:t>
            </a:r>
          </a:p>
          <a:p>
            <a:pPr>
              <a:buNone/>
            </a:pPr>
            <a:endParaRPr lang="el-GR" dirty="0" smtClean="0"/>
          </a:p>
          <a:p>
            <a:endParaRPr lang="en-GB" dirty="0"/>
          </a:p>
        </p:txBody>
      </p:sp>
      <p:pic>
        <p:nvPicPr>
          <p:cNvPr id="4" name="2 - Εικόνα" descr="image00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9489" y="5169"/>
            <a:ext cx="899592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70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Προγραμματισμοσ</a:t>
            </a:r>
            <a:r>
              <a:rPr lang="el-GR" dirty="0" smtClean="0"/>
              <a:t> </a:t>
            </a:r>
            <a:r>
              <a:rPr lang="el-GR" dirty="0" err="1" smtClean="0"/>
              <a:t>δρασεων</a:t>
            </a:r>
            <a:r>
              <a:rPr lang="el-GR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Αφορά τη λεπτομερή ανάλυση και την χρονική εξισορρόπηση των επιμέρους θεμάτων και φάσεων της δράσης </a:t>
            </a:r>
          </a:p>
          <a:p>
            <a:r>
              <a:rPr lang="el-GR" dirty="0" smtClean="0"/>
              <a:t>Καθαρίζεται επακριβώς ο εκάστοτε υπεύθυνος των επιμέρους δραστηριοτήτων (Τραγούδι – εκπαίδευση – Τυπικά έναρξης – λήξης – Παιγνίδι)</a:t>
            </a:r>
          </a:p>
          <a:p>
            <a:r>
              <a:rPr lang="el-GR" dirty="0" smtClean="0"/>
              <a:t>Γίνεται εκ των προτέρων δέσμευση των υλικών και άλλων μέσων που απαιτούνται για τη διεκπεραίωση του προγράμματος </a:t>
            </a:r>
          </a:p>
          <a:p>
            <a:r>
              <a:rPr lang="el-GR" dirty="0" smtClean="0"/>
              <a:t>Το πρόγραμμα ετοιμάζεται σε συνεργασία με το Σ.Τ.Ο. </a:t>
            </a:r>
            <a:endParaRPr lang="en-GB" dirty="0"/>
          </a:p>
        </p:txBody>
      </p:sp>
      <p:pic>
        <p:nvPicPr>
          <p:cNvPr id="4" name="2 - Εικόνα" descr="image00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9489" y="5169"/>
            <a:ext cx="899592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431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l-GR" dirty="0" err="1" smtClean="0"/>
              <a:t>Εξισορροπηση</a:t>
            </a:r>
            <a:r>
              <a:rPr lang="el-GR" dirty="0" smtClean="0"/>
              <a:t> </a:t>
            </a:r>
            <a:r>
              <a:rPr lang="el-GR" dirty="0" err="1" smtClean="0"/>
              <a:t>προγραμματοσ</a:t>
            </a:r>
            <a:r>
              <a:rPr lang="el-GR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l-GR" dirty="0" smtClean="0"/>
              <a:t>Να είναι ελκυστικό ικανοποιώντας στο μεγαλύτερο δυνατό βαθμό  τα ενδιαφέροντα και τις ανάγκες των Προσκόπων </a:t>
            </a:r>
          </a:p>
          <a:p>
            <a:pPr algn="just"/>
            <a:r>
              <a:rPr lang="el-GR" dirty="0" smtClean="0"/>
              <a:t>Να μην υπερβαίνει τις χρονικές απαιτήσεις και δυνατότητες των μελών της Ομάδας και να είναι εναρμονισμένο με τις σύγχρονες πραγματικότητες. </a:t>
            </a:r>
          </a:p>
          <a:p>
            <a:pPr algn="just"/>
            <a:r>
              <a:rPr lang="el-GR" dirty="0" smtClean="0"/>
              <a:t>Να προσφέρει τις ευκαιρίες σε όλα τα μέλη της  Ομάδας να προοδεύουν στους επί μέρους Στόχους Ανέλιξης του Βασικού Κορμού Εκπαίδευσης αλλά και στα Πτυχία Ερασιτεχνικής Ενασχόλησης</a:t>
            </a:r>
          </a:p>
          <a:p>
            <a:pPr algn="just"/>
            <a:r>
              <a:rPr lang="el-GR" dirty="0" smtClean="0"/>
              <a:t>Να συμβάλλει στην επίτευξη των όλων των  πτυχών της αποστολής του Προσκοπισμού </a:t>
            </a:r>
          </a:p>
          <a:p>
            <a:pPr algn="just"/>
            <a:r>
              <a:rPr lang="el-GR" dirty="0" smtClean="0"/>
              <a:t>Να είναι ευχάριστο , Δημιουργικό και διασκεδαστικό, περιπετειώδες και να στοχεύει στην  ενεργό συμμετοχή όλων των παιδιών και να προσφέρει ίσες ευκαιρίες για συνεργασία ανέλιξη και ανάληψη ευθύνης κυρίως  από τους Ενωμοτάρχες και Υπενωμοτάρχες</a:t>
            </a:r>
            <a:endParaRPr lang="en-GB" dirty="0"/>
          </a:p>
        </p:txBody>
      </p:sp>
      <p:pic>
        <p:nvPicPr>
          <p:cNvPr id="4" name="2 - Εικόνα" descr="image00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9489" y="5169"/>
            <a:ext cx="899592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87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1205</TotalTime>
  <Words>881</Words>
  <Application>Microsoft Office PowerPoint</Application>
  <PresentationFormat>On-screen Show (4:3)</PresentationFormat>
  <Paragraphs>119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Opulent</vt:lpstr>
      <vt:lpstr>νεοσ εσωτερικοσ κανονισμοσ  ΚΛΑΔΟυ ΠΡΟΣΚΟΠΩΝ:  πρακτικη εφαρμογησ</vt:lpstr>
      <vt:lpstr>ΣΥΝΑΝΤΗΣΗ ΒΑΘΜΟΦΟΡΩΝ ΚΛΑΔΟΥ ΠΡΟΣΚΟΠΩΝ </vt:lpstr>
      <vt:lpstr>Οι στοχοι της εφαρμογησ του νεου εσωτερικου κανονισμου </vt:lpstr>
      <vt:lpstr>Προυποθεσεισ εφαρμογησ </vt:lpstr>
      <vt:lpstr>ΠΡΟΓΡΑΜΜΑΤΙΣΜΟΣ </vt:lpstr>
      <vt:lpstr>Μακροπροθεσμοσ προγραμματισμοσ </vt:lpstr>
      <vt:lpstr>Μεσοπροθεσμοσ προγραμματισμοσ </vt:lpstr>
      <vt:lpstr>Προγραμματισμοσ δρασεων </vt:lpstr>
      <vt:lpstr>Εξισορροπηση προγραμματοσ </vt:lpstr>
      <vt:lpstr>ΚΑΤΑΡΤΙΣΗ ΣΤΕΛΕΧΩΝ </vt:lpstr>
      <vt:lpstr>Η ΕΚΠΑΙΔΕΥΣΗ ΜΕΣΑ ΣΤΗΝ ΟΜΑΔΑ</vt:lpstr>
      <vt:lpstr>ΤΑ ΕΠΙΠΕΔΑ ΑΞΙΟΛΟΓΗΣΗΣ ΣΤΟ ΒΑΣΙΚΟ ΚΟΡΜΟ ΕΚΠΑΙΔΕΥΣΗΣ</vt:lpstr>
      <vt:lpstr>ΕΝΩΜΟΤΙΑΚΗ ΔΡΑΣΗ</vt:lpstr>
      <vt:lpstr>ΙΔΕΟΘΕΥΛΛΑ ΓΙΑ ΕΝΩΜΟΤΙΑΚΕΣ ΔΡΑΣΕΙΣ</vt:lpstr>
      <vt:lpstr>ΔΙΑΚΡΙΤΙΚΗ ΕΠΟΠΤΕΙΑ</vt:lpstr>
      <vt:lpstr>ΣΥΜΒΟΥΛΙΟ ΤΙΜΗΣ </vt:lpstr>
      <vt:lpstr>Η αξιολογηση </vt:lpstr>
      <vt:lpstr>ΚΑΙ ΤΕΛΟΣ…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Δ’ Σχολη προκαταρκτικησ εκπαιδευσησ βαθμοφορων</dc:title>
  <dc:creator>new</dc:creator>
  <cp:lastModifiedBy>User</cp:lastModifiedBy>
  <cp:revision>83</cp:revision>
  <cp:lastPrinted>2014-09-09T12:42:53Z</cp:lastPrinted>
  <dcterms:created xsi:type="dcterms:W3CDTF">2011-10-08T18:45:29Z</dcterms:created>
  <dcterms:modified xsi:type="dcterms:W3CDTF">2014-11-02T20:43:05Z</dcterms:modified>
</cp:coreProperties>
</file>